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05" r:id="rId1"/>
  </p:sldMasterIdLst>
  <p:notesMasterIdLst>
    <p:notesMasterId r:id="rId68"/>
  </p:notesMasterIdLst>
  <p:handoutMasterIdLst>
    <p:handoutMasterId r:id="rId69"/>
  </p:handoutMasterIdLst>
  <p:sldIdLst>
    <p:sldId id="482" r:id="rId2"/>
    <p:sldId id="545" r:id="rId3"/>
    <p:sldId id="546" r:id="rId4"/>
    <p:sldId id="544" r:id="rId5"/>
    <p:sldId id="492" r:id="rId6"/>
    <p:sldId id="558" r:id="rId7"/>
    <p:sldId id="524" r:id="rId8"/>
    <p:sldId id="560" r:id="rId9"/>
    <p:sldId id="559" r:id="rId10"/>
    <p:sldId id="570" r:id="rId11"/>
    <p:sldId id="525" r:id="rId12"/>
    <p:sldId id="526" r:id="rId13"/>
    <p:sldId id="454" r:id="rId14"/>
    <p:sldId id="527" r:id="rId15"/>
    <p:sldId id="528" r:id="rId16"/>
    <p:sldId id="368" r:id="rId17"/>
    <p:sldId id="529" r:id="rId18"/>
    <p:sldId id="367" r:id="rId19"/>
    <p:sldId id="369" r:id="rId20"/>
    <p:sldId id="406" r:id="rId21"/>
    <p:sldId id="538" r:id="rId22"/>
    <p:sldId id="370" r:id="rId23"/>
    <p:sldId id="371" r:id="rId24"/>
    <p:sldId id="376" r:id="rId25"/>
    <p:sldId id="377" r:id="rId26"/>
    <p:sldId id="380" r:id="rId27"/>
    <p:sldId id="378" r:id="rId28"/>
    <p:sldId id="379" r:id="rId29"/>
    <p:sldId id="381" r:id="rId30"/>
    <p:sldId id="382" r:id="rId31"/>
    <p:sldId id="384" r:id="rId32"/>
    <p:sldId id="385" r:id="rId33"/>
    <p:sldId id="386" r:id="rId34"/>
    <p:sldId id="409" r:id="rId35"/>
    <p:sldId id="389" r:id="rId36"/>
    <p:sldId id="390" r:id="rId37"/>
    <p:sldId id="391" r:id="rId38"/>
    <p:sldId id="392" r:id="rId39"/>
    <p:sldId id="394" r:id="rId40"/>
    <p:sldId id="395" r:id="rId41"/>
    <p:sldId id="396" r:id="rId42"/>
    <p:sldId id="532" r:id="rId43"/>
    <p:sldId id="533" r:id="rId44"/>
    <p:sldId id="534" r:id="rId45"/>
    <p:sldId id="535" r:id="rId46"/>
    <p:sldId id="536" r:id="rId47"/>
    <p:sldId id="537" r:id="rId48"/>
    <p:sldId id="557" r:id="rId49"/>
    <p:sldId id="397" r:id="rId50"/>
    <p:sldId id="398" r:id="rId51"/>
    <p:sldId id="399" r:id="rId52"/>
    <p:sldId id="400" r:id="rId53"/>
    <p:sldId id="401" r:id="rId54"/>
    <p:sldId id="402" r:id="rId55"/>
    <p:sldId id="539" r:id="rId56"/>
    <p:sldId id="540" r:id="rId57"/>
    <p:sldId id="547" r:id="rId58"/>
    <p:sldId id="548" r:id="rId59"/>
    <p:sldId id="549" r:id="rId60"/>
    <p:sldId id="550" r:id="rId61"/>
    <p:sldId id="551" r:id="rId62"/>
    <p:sldId id="552" r:id="rId63"/>
    <p:sldId id="553" r:id="rId64"/>
    <p:sldId id="554" r:id="rId65"/>
    <p:sldId id="555" r:id="rId66"/>
    <p:sldId id="556" r:id="rId6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4"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9F9F9"/>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807"/>
    <p:restoredTop sz="94733"/>
  </p:normalViewPr>
  <p:slideViewPr>
    <p:cSldViewPr snapToGrid="0" snapToObjects="1">
      <p:cViewPr varScale="1">
        <p:scale>
          <a:sx n="105" d="100"/>
          <a:sy n="105" d="100"/>
        </p:scale>
        <p:origin x="224" y="448"/>
      </p:cViewPr>
      <p:guideLst>
        <p:guide orient="horz" pos="2184"/>
        <p:guide pos="3840"/>
      </p:guideLst>
    </p:cSldViewPr>
  </p:slideViewPr>
  <p:notesTextViewPr>
    <p:cViewPr>
      <p:scale>
        <a:sx n="100" d="100"/>
        <a:sy n="100" d="100"/>
      </p:scale>
      <p:origin x="0" y="0"/>
    </p:cViewPr>
  </p:notesTextViewPr>
  <p:notesViewPr>
    <p:cSldViewPr snapToGrid="0" snapToObjects="1" showGuides="1">
      <p:cViewPr varScale="1">
        <p:scale>
          <a:sx n="87" d="100"/>
          <a:sy n="87" d="100"/>
        </p:scale>
        <p:origin x="3904" y="192"/>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92.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40EC6F2-2EAF-C64C-8236-83DAC2CFA33A}" type="datetimeFigureOut">
              <a:rPr lang="en-US" smtClean="0"/>
              <a:t>4/10/19</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36D275A-E197-E04A-87F8-A780CDD23D04}" type="slidenum">
              <a:rPr lang="en-US" smtClean="0"/>
              <a:t>‹#›</a:t>
            </a:fld>
            <a:endParaRPr lang="en-US"/>
          </a:p>
        </p:txBody>
      </p:sp>
    </p:spTree>
    <p:extLst>
      <p:ext uri="{BB962C8B-B14F-4D97-AF65-F5344CB8AC3E}">
        <p14:creationId xmlns:p14="http://schemas.microsoft.com/office/powerpoint/2010/main" val="2238188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B916D4-D3FC-7E44-806B-AFE67B3FD2DF}" type="datetimeFigureOut">
              <a:rPr lang="en-US" smtClean="0"/>
              <a:t>4/10/19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D887189-9274-814D-9CD5-CBA9E19E06C7}" type="slidenum">
              <a:rPr lang="en-US" smtClean="0"/>
              <a:t>‹#›</a:t>
            </a:fld>
            <a:endParaRPr lang="en-US"/>
          </a:p>
        </p:txBody>
      </p:sp>
    </p:spTree>
    <p:extLst>
      <p:ext uri="{BB962C8B-B14F-4D97-AF65-F5344CB8AC3E}">
        <p14:creationId xmlns:p14="http://schemas.microsoft.com/office/powerpoint/2010/main" val="125773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1</a:t>
            </a:fld>
            <a:endParaRPr lang="en-US" dirty="0"/>
          </a:p>
        </p:txBody>
      </p:sp>
    </p:spTree>
    <p:extLst>
      <p:ext uri="{BB962C8B-B14F-4D97-AF65-F5344CB8AC3E}">
        <p14:creationId xmlns:p14="http://schemas.microsoft.com/office/powerpoint/2010/main" val="17072847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4</a:t>
            </a:fld>
            <a:endParaRPr lang="en-US" dirty="0"/>
          </a:p>
        </p:txBody>
      </p:sp>
    </p:spTree>
    <p:extLst>
      <p:ext uri="{BB962C8B-B14F-4D97-AF65-F5344CB8AC3E}">
        <p14:creationId xmlns:p14="http://schemas.microsoft.com/office/powerpoint/2010/main" val="3698589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22</a:t>
            </a:fld>
            <a:endParaRPr lang="en-US"/>
          </a:p>
        </p:txBody>
      </p:sp>
    </p:spTree>
    <p:extLst>
      <p:ext uri="{BB962C8B-B14F-4D97-AF65-F5344CB8AC3E}">
        <p14:creationId xmlns:p14="http://schemas.microsoft.com/office/powerpoint/2010/main" val="21243508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59</a:t>
            </a:fld>
            <a:endParaRPr lang="en-US"/>
          </a:p>
        </p:txBody>
      </p:sp>
    </p:spTree>
    <p:extLst>
      <p:ext uri="{BB962C8B-B14F-4D97-AF65-F5344CB8AC3E}">
        <p14:creationId xmlns:p14="http://schemas.microsoft.com/office/powerpoint/2010/main" val="135565976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jp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jp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p:bgPr>
        <a:solidFill>
          <a:srgbClr val="F9F9F9"/>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14400" y="1694902"/>
            <a:ext cx="10363200" cy="1470025"/>
          </a:xfrm>
          <a:prstGeom prst="rect">
            <a:avLst/>
          </a:prstGeom>
        </p:spPr>
        <p:txBody>
          <a:bodyPr/>
          <a:lstStyle>
            <a:lvl1pPr>
              <a:defRPr sz="3400" b="0" i="0" baseline="0">
                <a:solidFill>
                  <a:srgbClr val="464646"/>
                </a:solidFill>
                <a:latin typeface="Karla" charset="0"/>
                <a:ea typeface="Karla" charset="0"/>
                <a:cs typeface="Karla" charset="0"/>
              </a:defRPr>
            </a:lvl1pPr>
          </a:lstStyle>
          <a:p>
            <a:r>
              <a:rPr lang="en-US"/>
              <a:t>Lecture #: </a:t>
            </a:r>
            <a:endParaRPr lang="en-US" dirty="0"/>
          </a:p>
        </p:txBody>
      </p:sp>
      <p:sp>
        <p:nvSpPr>
          <p:cNvPr id="4" name="Date Placeholder 3"/>
          <p:cNvSpPr>
            <a:spLocks noGrp="1"/>
          </p:cNvSpPr>
          <p:nvPr>
            <p:ph type="dt" sz="half" idx="10"/>
          </p:nvPr>
        </p:nvSpPr>
        <p:spPr/>
        <p:txBody>
          <a:bodyPr/>
          <a:lstStyle/>
          <a:p>
            <a:fld id="{5A7E2330-536D-2343-85F2-147F226D6DA6}" type="datetime1">
              <a:rPr lang="en-US" smtClean="0"/>
              <a:t>4/10/19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144000" y="6400800"/>
            <a:ext cx="2844800" cy="365125"/>
          </a:xfrm>
        </p:spPr>
        <p:txBody>
          <a:bodyPr/>
          <a:lstStyle/>
          <a:p>
            <a:fld id="{81B7CCDB-6D39-0547-B7B3-C80E39D6513A}" type="slidenum">
              <a:rPr lang="en-US" smtClean="0"/>
              <a:t>‹#›</a:t>
            </a:fld>
            <a:endParaRPr lang="en-US"/>
          </a:p>
        </p:txBody>
      </p:sp>
      <p:sp>
        <p:nvSpPr>
          <p:cNvPr id="7" name="TextBox 6"/>
          <p:cNvSpPr txBox="1"/>
          <p:nvPr/>
        </p:nvSpPr>
        <p:spPr>
          <a:xfrm>
            <a:off x="2082800" y="2958528"/>
            <a:ext cx="8026400" cy="954107"/>
          </a:xfrm>
          <a:prstGeom prst="rect">
            <a:avLst/>
          </a:prstGeom>
          <a:noFill/>
        </p:spPr>
        <p:txBody>
          <a:bodyPr wrap="square" rtlCol="0">
            <a:spAutoFit/>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3200" kern="1200">
                <a:solidFill>
                  <a:schemeClr val="tx1">
                    <a:lumMod val="75000"/>
                    <a:lumOff val="25000"/>
                  </a:schemeClr>
                </a:solidFill>
                <a:effectLst/>
                <a:latin typeface="Karla" charset="0"/>
                <a:ea typeface="Karla" charset="0"/>
                <a:cs typeface="Karla" charset="0"/>
              </a:rPr>
              <a:t>CS109B Data Science 2</a:t>
            </a:r>
            <a:endParaRPr lang="en-US" sz="2400" b="0" i="0" dirty="0">
              <a:solidFill>
                <a:schemeClr val="tx1">
                  <a:lumMod val="75000"/>
                  <a:lumOff val="25000"/>
                </a:schemeClr>
              </a:solidFill>
              <a:latin typeface="Karla" charset="0"/>
              <a:ea typeface="Karla" charset="0"/>
              <a:cs typeface="Karla" charset="0"/>
            </a:endParaRPr>
          </a:p>
          <a:p>
            <a:pPr algn="ctr"/>
            <a:r>
              <a:rPr lang="en-US" sz="2400" b="0" i="0" dirty="0">
                <a:solidFill>
                  <a:schemeClr val="tx1">
                    <a:lumMod val="75000"/>
                    <a:lumOff val="25000"/>
                  </a:schemeClr>
                </a:solidFill>
                <a:latin typeface="Karla" charset="0"/>
                <a:ea typeface="Karla" charset="0"/>
                <a:cs typeface="Karla" charset="0"/>
              </a:rPr>
              <a:t>Pavlos Protopapas and Mark Glickman</a:t>
            </a:r>
          </a:p>
        </p:txBody>
      </p:sp>
      <p:grpSp>
        <p:nvGrpSpPr>
          <p:cNvPr id="12" name="Group 11"/>
          <p:cNvGrpSpPr>
            <a:grpSpLocks noChangeAspect="1"/>
          </p:cNvGrpSpPr>
          <p:nvPr/>
        </p:nvGrpSpPr>
        <p:grpSpPr>
          <a:xfrm>
            <a:off x="4475134" y="4428549"/>
            <a:ext cx="3154320" cy="1764795"/>
            <a:chOff x="3383860" y="4092499"/>
            <a:chExt cx="1774304" cy="1102997"/>
          </a:xfrm>
        </p:grpSpPr>
        <p:pic>
          <p:nvPicPr>
            <p:cNvPr id="13" name="Picture 12" descr="iacs.png"/>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3383860" y="4092501"/>
              <a:ext cx="874886" cy="1102995"/>
            </a:xfrm>
            <a:prstGeom prst="rect">
              <a:avLst/>
            </a:prstGeom>
          </p:spPr>
        </p:pic>
        <p:pic>
          <p:nvPicPr>
            <p:cNvPr id="14" name="Picture 13" descr="harvard.png"/>
            <p:cNvPicPr>
              <a:picLocks/>
            </p:cNvPicPr>
            <p:nvPr userDrawn="1"/>
          </p:nvPicPr>
          <p:blipFill>
            <a:blip r:embed="rId3">
              <a:extLst>
                <a:ext uri="{28A0092B-C50C-407E-A947-70E740481C1C}">
                  <a14:useLocalDpi xmlns:a14="http://schemas.microsoft.com/office/drawing/2010/main" val="0"/>
                </a:ext>
              </a:extLst>
            </a:blip>
            <a:stretch>
              <a:fillRect/>
            </a:stretch>
          </p:blipFill>
          <p:spPr>
            <a:xfrm>
              <a:off x="4283769" y="4092499"/>
              <a:ext cx="874395" cy="1102995"/>
            </a:xfrm>
            <a:prstGeom prst="rect">
              <a:avLst/>
            </a:prstGeom>
          </p:spPr>
        </p:pic>
      </p:grpSp>
    </p:spTree>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a:prstGeom prst="rect">
            <a:avLst/>
          </a:prstGeom>
        </p:spPr>
        <p:txBody>
          <a:bodyPr/>
          <a:lstStyle>
            <a:lvl1pPr marL="0" indent="0">
              <a:buNone/>
              <a:defRPr sz="3200"/>
            </a:lvl1pPr>
            <a:lvl2pPr marL="457182" indent="0">
              <a:buNone/>
              <a:defRPr sz="2800"/>
            </a:lvl2pPr>
            <a:lvl3pPr marL="914364" indent="0">
              <a:buNone/>
              <a:defRPr sz="2400"/>
            </a:lvl3pPr>
            <a:lvl4pPr marL="1371545" indent="0">
              <a:buNone/>
              <a:defRPr sz="2000"/>
            </a:lvl4pPr>
            <a:lvl5pPr marL="1828727" indent="0">
              <a:buNone/>
              <a:defRPr sz="2000"/>
            </a:lvl5pPr>
            <a:lvl6pPr marL="2285909" indent="0">
              <a:buNone/>
              <a:defRPr sz="2000"/>
            </a:lvl6pPr>
            <a:lvl7pPr marL="2743091" indent="0">
              <a:buNone/>
              <a:defRPr sz="2000"/>
            </a:lvl7pPr>
            <a:lvl8pPr marL="3200272" indent="0">
              <a:buNone/>
              <a:defRPr sz="2000"/>
            </a:lvl8pPr>
            <a:lvl9pPr marL="3657454"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2389717" y="5367338"/>
            <a:ext cx="7315200" cy="804862"/>
          </a:xfrm>
          <a:prstGeom prst="rect">
            <a:avLst/>
          </a:prstGeom>
        </p:spPr>
        <p:txBody>
          <a:bodyPr/>
          <a:lstStyle>
            <a:lvl1pPr marL="0" indent="0">
              <a:buNone/>
              <a:defRPr sz="1400"/>
            </a:lvl1pPr>
            <a:lvl2pPr marL="457182" indent="0">
              <a:buNone/>
              <a:defRPr sz="1200"/>
            </a:lvl2pPr>
            <a:lvl3pPr marL="914364" indent="0">
              <a:buNone/>
              <a:defRPr sz="1000"/>
            </a:lvl3pPr>
            <a:lvl4pPr marL="1371545" indent="0">
              <a:buNone/>
              <a:defRPr sz="900"/>
            </a:lvl4pPr>
            <a:lvl5pPr marL="1828727" indent="0">
              <a:buNone/>
              <a:defRPr sz="900"/>
            </a:lvl5pPr>
            <a:lvl6pPr marL="2285909" indent="0">
              <a:buNone/>
              <a:defRPr sz="900"/>
            </a:lvl6pPr>
            <a:lvl7pPr marL="2743091" indent="0">
              <a:buNone/>
              <a:defRPr sz="900"/>
            </a:lvl7pPr>
            <a:lvl8pPr marL="3200272" indent="0">
              <a:buNone/>
              <a:defRPr sz="900"/>
            </a:lvl8pPr>
            <a:lvl9pPr marL="3657454"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B74F018-911F-9A46-BB1C-BC3CAB65BADF}" type="datetime1">
              <a:rPr lang="en-US" smtClean="0"/>
              <a:t>4/10/19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3833A1-46C9-FB45-812F-A8AC7B5136EB}" type="slidenum">
              <a:rPr lang="en-US" smtClean="0"/>
              <a:t>‹#›</a:t>
            </a:fld>
            <a:endParaRPr lang="en-US"/>
          </a:p>
        </p:txBody>
      </p:sp>
    </p:spTree>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609600" y="2596482"/>
            <a:ext cx="10972800" cy="211114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19C97AD-AFC0-554F-94A1-5BEEF625382B}" type="datetime1">
              <a:rPr lang="en-US" smtClean="0"/>
              <a:t>4/10/19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3833A1-46C9-FB45-812F-A8AC7B5136EB}" type="slidenum">
              <a:rPr lang="en-US" smtClean="0"/>
              <a:t>‹#›</a:t>
            </a:fld>
            <a:endParaRPr lang="en-US"/>
          </a:p>
        </p:txBody>
      </p:sp>
    </p:spTree>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1"/>
            <a:ext cx="2743200"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41"/>
            <a:ext cx="8026400" cy="585152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B20DBF8-E6AF-4747-BA3A-7DD781293A0D}" type="datetime1">
              <a:rPr lang="en-US" smtClean="0"/>
              <a:t>4/10/19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3833A1-46C9-FB45-812F-A8AC7B5136EB}" type="slidenum">
              <a:rPr lang="en-US" smtClean="0"/>
              <a:t>‹#›</a:t>
            </a:fld>
            <a:endParaRPr lang="en-US"/>
          </a:p>
        </p:txBody>
      </p:sp>
    </p:spTree>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Only Content ">
    <p:spTree>
      <p:nvGrpSpPr>
        <p:cNvPr id="1" name=""/>
        <p:cNvGrpSpPr/>
        <p:nvPr/>
      </p:nvGrpSpPr>
      <p:grpSpPr>
        <a:xfrm>
          <a:off x="0" y="0"/>
          <a:ext cx="0" cy="0"/>
          <a:chOff x="0" y="0"/>
          <a:chExt cx="0" cy="0"/>
        </a:xfrm>
      </p:grpSpPr>
      <p:sp>
        <p:nvSpPr>
          <p:cNvPr id="3" name="Content Placeholder 2"/>
          <p:cNvSpPr>
            <a:spLocks noGrp="1"/>
          </p:cNvSpPr>
          <p:nvPr>
            <p:ph idx="1"/>
          </p:nvPr>
        </p:nvSpPr>
        <p:spPr>
          <a:xfrm>
            <a:off x="872951" y="357487"/>
            <a:ext cx="10327008" cy="2111143"/>
          </a:xfrm>
          <a:prstGeom prst="rect">
            <a:avLst/>
          </a:prstGeom>
          <a:ln>
            <a:noFill/>
          </a:ln>
        </p:spPr>
        <p:txBody>
          <a:bodyPr/>
          <a:lstStyle>
            <a:lvl1pPr marL="0" indent="0">
              <a:buNone/>
              <a:defRPr sz="2800">
                <a:solidFill>
                  <a:srgbClr val="464646"/>
                </a:solidFill>
                <a:latin typeface="Karla"/>
                <a:cs typeface="Karla"/>
              </a:defRPr>
            </a:lvl1pPr>
            <a:lvl2pPr>
              <a:defRPr sz="2400">
                <a:solidFill>
                  <a:srgbClr val="464646"/>
                </a:solidFill>
                <a:latin typeface="Karla"/>
                <a:cs typeface="Karla"/>
              </a:defRPr>
            </a:lvl2pPr>
            <a:lvl3pPr>
              <a:defRPr sz="2000">
                <a:solidFill>
                  <a:srgbClr val="464646"/>
                </a:solidFill>
                <a:latin typeface="Karla"/>
                <a:cs typeface="Karla"/>
              </a:defRPr>
            </a:lvl3pPr>
            <a:lvl4pPr>
              <a:defRPr sz="1800">
                <a:solidFill>
                  <a:srgbClr val="464646"/>
                </a:solidFill>
                <a:latin typeface="Karla"/>
                <a:cs typeface="Karla"/>
              </a:defRPr>
            </a:lvl4pPr>
            <a:lvl5pPr>
              <a:defRPr sz="1800">
                <a:solidFill>
                  <a:srgbClr val="464646"/>
                </a:solidFill>
                <a:latin typeface="Karla"/>
                <a:cs typeface="Karla"/>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a:xfrm>
            <a:off x="8570258" y="6331054"/>
            <a:ext cx="2844800" cy="365125"/>
          </a:xfrm>
        </p:spPr>
        <p:txBody>
          <a:bodyPr/>
          <a:lstStyle>
            <a:lvl1pPr algn="r">
              <a:defRPr/>
            </a:lvl1pPr>
          </a:lstStyle>
          <a:p>
            <a:fld id="{81B7CCDB-6D39-0547-B7B3-C80E39D6513A}" type="slidenum">
              <a:rPr lang="en-US" smtClean="0"/>
              <a:pPr/>
              <a:t>‹#›</a:t>
            </a:fld>
            <a:endParaRPr lang="en-US"/>
          </a:p>
        </p:txBody>
      </p:sp>
      <p:grpSp>
        <p:nvGrpSpPr>
          <p:cNvPr id="9" name="Group 8"/>
          <p:cNvGrpSpPr>
            <a:grpSpLocks/>
          </p:cNvGrpSpPr>
          <p:nvPr/>
        </p:nvGrpSpPr>
        <p:grpSpPr>
          <a:xfrm>
            <a:off x="667462" y="6153741"/>
            <a:ext cx="812363" cy="461756"/>
            <a:chOff x="8442646" y="6356350"/>
            <a:chExt cx="482609" cy="274320"/>
          </a:xfrm>
        </p:grpSpPr>
        <p:pic>
          <p:nvPicPr>
            <p:cNvPr id="7" name="Picture 6"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8" name="Picture 7"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
        <p:nvSpPr>
          <p:cNvPr id="12" name="TextBox 11"/>
          <p:cNvSpPr txBox="1"/>
          <p:nvPr userDrawn="1"/>
        </p:nvSpPr>
        <p:spPr>
          <a:xfrm>
            <a:off x="4170938" y="6337706"/>
            <a:ext cx="2452916" cy="261610"/>
          </a:xfrm>
          <a:prstGeom prst="rect">
            <a:avLst/>
          </a:prstGeom>
          <a:noFill/>
        </p:spPr>
        <p:txBody>
          <a:bodyPr wrap="none" rtlCol="0">
            <a:spAutoFit/>
          </a:bodyPr>
          <a:lstStyle/>
          <a:p>
            <a:r>
              <a:rPr lang="en-US" sz="1100" cap="small" baseline="0">
                <a:solidFill>
                  <a:schemeClr val="tx1">
                    <a:lumMod val="50000"/>
                    <a:lumOff val="50000"/>
                  </a:schemeClr>
                </a:solidFill>
                <a:latin typeface="Karla" charset="0"/>
                <a:ea typeface="Karla" charset="0"/>
                <a:cs typeface="Karla" charset="0"/>
              </a:rPr>
              <a:t>Pavlos Protopapas, </a:t>
            </a:r>
            <a:r>
              <a:rPr lang="en-US" sz="1100" cap="small" baseline="0" err="1">
                <a:solidFill>
                  <a:schemeClr val="tx1">
                    <a:lumMod val="50000"/>
                    <a:lumOff val="50000"/>
                  </a:schemeClr>
                </a:solidFill>
                <a:latin typeface="Karla" charset="0"/>
                <a:ea typeface="Karla" charset="0"/>
                <a:cs typeface="Karla" charset="0"/>
              </a:rPr>
              <a:t>ComputeFest</a:t>
            </a:r>
            <a:r>
              <a:rPr lang="en-US" sz="1100" cap="small" baseline="0">
                <a:solidFill>
                  <a:schemeClr val="tx1">
                    <a:lumMod val="50000"/>
                    <a:lumOff val="50000"/>
                  </a:schemeClr>
                </a:solidFill>
                <a:latin typeface="Karla" charset="0"/>
                <a:ea typeface="Karla" charset="0"/>
                <a:cs typeface="Karla" charset="0"/>
              </a:rPr>
              <a:t> 2019</a:t>
            </a:r>
          </a:p>
        </p:txBody>
      </p:sp>
    </p:spTree>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349292" y="216531"/>
            <a:ext cx="11493416" cy="767276"/>
          </a:xfrm>
          <a:prstGeom prst="rect">
            <a:avLst/>
          </a:prstGeom>
          <a:ln>
            <a:noFill/>
          </a:ln>
        </p:spPr>
        <p:txBody>
          <a:bodyPr/>
          <a:lstStyle>
            <a:lvl1pPr algn="l">
              <a:defRPr>
                <a:solidFill>
                  <a:srgbClr val="464646"/>
                </a:solidFill>
              </a:defRPr>
            </a:lvl1pPr>
          </a:lstStyle>
          <a:p>
            <a:r>
              <a:rPr lang="en-US"/>
              <a:t>Click to edit Master title style</a:t>
            </a:r>
            <a:endParaRPr lang="en-US" dirty="0"/>
          </a:p>
        </p:txBody>
      </p:sp>
      <p:sp>
        <p:nvSpPr>
          <p:cNvPr id="3" name="Content Placeholder 2"/>
          <p:cNvSpPr>
            <a:spLocks noGrp="1"/>
          </p:cNvSpPr>
          <p:nvPr>
            <p:ph idx="1"/>
          </p:nvPr>
        </p:nvSpPr>
        <p:spPr>
          <a:xfrm>
            <a:off x="833415" y="1177758"/>
            <a:ext cx="10327008" cy="2111143"/>
          </a:xfrm>
          <a:prstGeom prst="rect">
            <a:avLst/>
          </a:prstGeom>
          <a:ln>
            <a:noFill/>
          </a:ln>
        </p:spPr>
        <p:txBody>
          <a:bodyPr/>
          <a:lstStyle>
            <a:lvl1pPr marL="0" indent="0">
              <a:buNone/>
              <a:defRPr sz="2800">
                <a:solidFill>
                  <a:srgbClr val="464646"/>
                </a:solidFill>
                <a:latin typeface="Karla"/>
                <a:cs typeface="Karla"/>
              </a:defRPr>
            </a:lvl1pPr>
            <a:lvl2pPr>
              <a:defRPr sz="2400">
                <a:solidFill>
                  <a:srgbClr val="464646"/>
                </a:solidFill>
                <a:latin typeface="Karla"/>
                <a:cs typeface="Karla"/>
              </a:defRPr>
            </a:lvl2pPr>
            <a:lvl3pPr>
              <a:defRPr sz="2000">
                <a:solidFill>
                  <a:srgbClr val="464646"/>
                </a:solidFill>
                <a:latin typeface="Karla"/>
                <a:cs typeface="Karla"/>
              </a:defRPr>
            </a:lvl3pPr>
            <a:lvl4pPr>
              <a:defRPr sz="1800">
                <a:solidFill>
                  <a:srgbClr val="464646"/>
                </a:solidFill>
                <a:latin typeface="Karla"/>
                <a:cs typeface="Karla"/>
              </a:defRPr>
            </a:lvl4pPr>
            <a:lvl5pPr>
              <a:defRPr sz="1800">
                <a:solidFill>
                  <a:srgbClr val="464646"/>
                </a:solidFill>
                <a:latin typeface="Karla"/>
                <a:cs typeface="Karla"/>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a:xfrm>
            <a:off x="9144000" y="6400800"/>
            <a:ext cx="2844800" cy="365125"/>
          </a:xfrm>
        </p:spPr>
        <p:txBody>
          <a:bodyPr/>
          <a:lstStyle>
            <a:lvl1pPr algn="r">
              <a:defRPr/>
            </a:lvl1pPr>
          </a:lstStyle>
          <a:p>
            <a:fld id="{81B7CCDB-6D39-0547-B7B3-C80E39D6513A}" type="slidenum">
              <a:rPr lang="en-US" smtClean="0"/>
              <a:pPr/>
              <a:t>‹#›</a:t>
            </a:fld>
            <a:endParaRPr lang="en-US"/>
          </a:p>
        </p:txBody>
      </p:sp>
      <p:grpSp>
        <p:nvGrpSpPr>
          <p:cNvPr id="9" name="Group 8"/>
          <p:cNvGrpSpPr>
            <a:grpSpLocks noChangeAspect="1"/>
          </p:cNvGrpSpPr>
          <p:nvPr/>
        </p:nvGrpSpPr>
        <p:grpSpPr>
          <a:xfrm>
            <a:off x="457200" y="6400800"/>
            <a:ext cx="487418" cy="274320"/>
            <a:chOff x="8442646" y="6356350"/>
            <a:chExt cx="482609" cy="274320"/>
          </a:xfrm>
        </p:grpSpPr>
        <p:pic>
          <p:nvPicPr>
            <p:cNvPr id="7" name="Picture 6"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8" name="Picture 7"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cxnSp>
        <p:nvCxnSpPr>
          <p:cNvPr id="10" name="Straight Connector 9"/>
          <p:cNvCxnSpPr/>
          <p:nvPr/>
        </p:nvCxnSpPr>
        <p:spPr>
          <a:xfrm>
            <a:off x="0" y="789856"/>
            <a:ext cx="12192000" cy="0"/>
          </a:xfrm>
          <a:prstGeom prst="line">
            <a:avLst/>
          </a:prstGeom>
          <a:ln w="9525" cmpd="sng">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5257800" y="6400800"/>
            <a:ext cx="2002471" cy="261610"/>
          </a:xfrm>
          <a:prstGeom prst="rect">
            <a:avLst/>
          </a:prstGeom>
          <a:noFill/>
        </p:spPr>
        <p:txBody>
          <a:bodyPr wrap="none" rtlCol="0">
            <a:spAutoFit/>
          </a:bodyPr>
          <a:lstStyle/>
          <a:p>
            <a:r>
              <a:rPr lang="en-US" sz="1100" cap="small" baseline="0">
                <a:solidFill>
                  <a:schemeClr val="tx1">
                    <a:lumMod val="50000"/>
                    <a:lumOff val="50000"/>
                  </a:schemeClr>
                </a:solidFill>
                <a:latin typeface="Karla" charset="0"/>
                <a:ea typeface="Karla" charset="0"/>
                <a:cs typeface="Karla" charset="0"/>
              </a:rPr>
              <a:t>CS109B, </a:t>
            </a:r>
            <a:r>
              <a:rPr lang="en-US" sz="1100" cap="small" baseline="0" dirty="0">
                <a:solidFill>
                  <a:schemeClr val="tx1">
                    <a:lumMod val="50000"/>
                    <a:lumOff val="50000"/>
                  </a:schemeClr>
                </a:solidFill>
                <a:latin typeface="Karla" charset="0"/>
                <a:ea typeface="Karla" charset="0"/>
                <a:cs typeface="Karla" charset="0"/>
              </a:rPr>
              <a:t>Protopapas, Glickman</a:t>
            </a:r>
          </a:p>
        </p:txBody>
      </p:sp>
    </p:spTree>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Only Content ">
    <p:spTree>
      <p:nvGrpSpPr>
        <p:cNvPr id="1" name=""/>
        <p:cNvGrpSpPr/>
        <p:nvPr/>
      </p:nvGrpSpPr>
      <p:grpSpPr>
        <a:xfrm>
          <a:off x="0" y="0"/>
          <a:ext cx="0" cy="0"/>
          <a:chOff x="0" y="0"/>
          <a:chExt cx="0" cy="0"/>
        </a:xfrm>
      </p:grpSpPr>
      <p:sp>
        <p:nvSpPr>
          <p:cNvPr id="3" name="Content Placeholder 2"/>
          <p:cNvSpPr>
            <a:spLocks noGrp="1"/>
          </p:cNvSpPr>
          <p:nvPr>
            <p:ph idx="1"/>
          </p:nvPr>
        </p:nvSpPr>
        <p:spPr>
          <a:xfrm>
            <a:off x="872951" y="357487"/>
            <a:ext cx="10327008" cy="2111143"/>
          </a:xfrm>
          <a:prstGeom prst="rect">
            <a:avLst/>
          </a:prstGeom>
          <a:ln>
            <a:noFill/>
          </a:ln>
        </p:spPr>
        <p:txBody>
          <a:bodyPr/>
          <a:lstStyle>
            <a:lvl1pPr marL="0" indent="0">
              <a:buNone/>
              <a:defRPr sz="2800">
                <a:solidFill>
                  <a:srgbClr val="464646"/>
                </a:solidFill>
                <a:latin typeface="Karla"/>
                <a:cs typeface="Karla"/>
              </a:defRPr>
            </a:lvl1pPr>
            <a:lvl2pPr>
              <a:defRPr sz="2400">
                <a:solidFill>
                  <a:srgbClr val="464646"/>
                </a:solidFill>
                <a:latin typeface="Karla"/>
                <a:cs typeface="Karla"/>
              </a:defRPr>
            </a:lvl2pPr>
            <a:lvl3pPr>
              <a:defRPr sz="2000">
                <a:solidFill>
                  <a:srgbClr val="464646"/>
                </a:solidFill>
                <a:latin typeface="Karla"/>
                <a:cs typeface="Karla"/>
              </a:defRPr>
            </a:lvl3pPr>
            <a:lvl4pPr>
              <a:defRPr sz="1800">
                <a:solidFill>
                  <a:srgbClr val="464646"/>
                </a:solidFill>
                <a:latin typeface="Karla"/>
                <a:cs typeface="Karla"/>
              </a:defRPr>
            </a:lvl4pPr>
            <a:lvl5pPr>
              <a:defRPr sz="1800">
                <a:solidFill>
                  <a:srgbClr val="464646"/>
                </a:solidFill>
                <a:latin typeface="Karla"/>
                <a:cs typeface="Karla"/>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a:xfrm>
            <a:off x="9144000" y="6400800"/>
            <a:ext cx="2844800" cy="365125"/>
          </a:xfrm>
        </p:spPr>
        <p:txBody>
          <a:bodyPr/>
          <a:lstStyle>
            <a:lvl1pPr algn="r">
              <a:defRPr/>
            </a:lvl1pPr>
          </a:lstStyle>
          <a:p>
            <a:fld id="{81B7CCDB-6D39-0547-B7B3-C80E39D6513A}" type="slidenum">
              <a:rPr lang="en-US" smtClean="0"/>
              <a:pPr/>
              <a:t>‹#›</a:t>
            </a:fld>
            <a:endParaRPr lang="en-US"/>
          </a:p>
        </p:txBody>
      </p:sp>
      <p:grpSp>
        <p:nvGrpSpPr>
          <p:cNvPr id="10" name="Group 9"/>
          <p:cNvGrpSpPr>
            <a:grpSpLocks noChangeAspect="1"/>
          </p:cNvGrpSpPr>
          <p:nvPr/>
        </p:nvGrpSpPr>
        <p:grpSpPr>
          <a:xfrm>
            <a:off x="457200" y="6400800"/>
            <a:ext cx="487418" cy="274320"/>
            <a:chOff x="8442646" y="6356350"/>
            <a:chExt cx="482609" cy="274320"/>
          </a:xfrm>
        </p:grpSpPr>
        <p:pic>
          <p:nvPicPr>
            <p:cNvPr id="11" name="Picture 10"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3" name="Picture 12"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
        <p:nvSpPr>
          <p:cNvPr id="8" name="TextBox 7"/>
          <p:cNvSpPr txBox="1"/>
          <p:nvPr/>
        </p:nvSpPr>
        <p:spPr>
          <a:xfrm>
            <a:off x="5257800" y="6400800"/>
            <a:ext cx="2002471" cy="261610"/>
          </a:xfrm>
          <a:prstGeom prst="rect">
            <a:avLst/>
          </a:prstGeom>
          <a:noFill/>
        </p:spPr>
        <p:txBody>
          <a:bodyPr wrap="none" rtlCol="0">
            <a:spAutoFit/>
          </a:bodyPr>
          <a:lstStyle/>
          <a:p>
            <a:r>
              <a:rPr lang="en-US" sz="1100" cap="small" baseline="0">
                <a:solidFill>
                  <a:schemeClr val="tx1">
                    <a:lumMod val="50000"/>
                    <a:lumOff val="50000"/>
                  </a:schemeClr>
                </a:solidFill>
                <a:latin typeface="Karla" charset="0"/>
                <a:ea typeface="Karla" charset="0"/>
                <a:cs typeface="Karla" charset="0"/>
              </a:rPr>
              <a:t>CS109B, </a:t>
            </a:r>
            <a:r>
              <a:rPr lang="en-US" sz="1100" cap="small" baseline="0" dirty="0">
                <a:solidFill>
                  <a:schemeClr val="tx1">
                    <a:lumMod val="50000"/>
                    <a:lumOff val="50000"/>
                  </a:schemeClr>
                </a:solidFill>
                <a:latin typeface="Karla" charset="0"/>
                <a:ea typeface="Karla" charset="0"/>
                <a:cs typeface="Karla" charset="0"/>
              </a:rPr>
              <a:t>Protopapas, Glickman</a:t>
            </a:r>
          </a:p>
        </p:txBody>
      </p:sp>
      <p:sp>
        <p:nvSpPr>
          <p:cNvPr id="9" name="TextBox 8"/>
          <p:cNvSpPr txBox="1"/>
          <p:nvPr userDrawn="1"/>
        </p:nvSpPr>
        <p:spPr>
          <a:xfrm>
            <a:off x="10363746" y="6111765"/>
            <a:ext cx="1013419" cy="219291"/>
          </a:xfrm>
          <a:prstGeom prst="rect">
            <a:avLst/>
          </a:prstGeom>
          <a:noFill/>
        </p:spPr>
        <p:txBody>
          <a:bodyPr wrap="none" rtlCol="0">
            <a:spAutoFit/>
          </a:bodyPr>
          <a:lstStyle/>
          <a:p>
            <a:r>
              <a:rPr lang="en-US" sz="825" cap="small" baseline="0" dirty="0" err="1">
                <a:solidFill>
                  <a:schemeClr val="tx1">
                    <a:lumMod val="50000"/>
                    <a:lumOff val="50000"/>
                  </a:schemeClr>
                </a:solidFill>
                <a:latin typeface="Karla" charset="0"/>
                <a:ea typeface="Karla" charset="0"/>
                <a:cs typeface="Karla" charset="0"/>
              </a:rPr>
              <a:t>Pavlos</a:t>
            </a:r>
            <a:r>
              <a:rPr lang="en-US" sz="825" cap="small" baseline="0" dirty="0">
                <a:solidFill>
                  <a:schemeClr val="tx1">
                    <a:lumMod val="50000"/>
                    <a:lumOff val="50000"/>
                  </a:schemeClr>
                </a:solidFill>
                <a:latin typeface="Karla" charset="0"/>
                <a:ea typeface="Karla" charset="0"/>
                <a:cs typeface="Karla" charset="0"/>
              </a:rPr>
              <a:t> </a:t>
            </a:r>
            <a:r>
              <a:rPr lang="en-US" sz="825" cap="small" baseline="0" dirty="0" err="1">
                <a:solidFill>
                  <a:schemeClr val="tx1">
                    <a:lumMod val="50000"/>
                    <a:lumOff val="50000"/>
                  </a:schemeClr>
                </a:solidFill>
                <a:latin typeface="Karla" charset="0"/>
                <a:ea typeface="Karla" charset="0"/>
                <a:cs typeface="Karla" charset="0"/>
              </a:rPr>
              <a:t>Protopapas</a:t>
            </a:r>
            <a:endParaRPr lang="en-US" sz="825" cap="small" baseline="0" dirty="0">
              <a:solidFill>
                <a:schemeClr val="tx1">
                  <a:lumMod val="50000"/>
                  <a:lumOff val="50000"/>
                </a:schemeClr>
              </a:solidFill>
              <a:latin typeface="Karla" charset="0"/>
              <a:ea typeface="Karla" charset="0"/>
              <a:cs typeface="Karla" charset="0"/>
            </a:endParaRPr>
          </a:p>
        </p:txBody>
      </p:sp>
    </p:spTree>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6"/>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a:prstGeom prst="rect">
            <a:avLst/>
          </a:prstGeom>
        </p:spPr>
        <p:txBody>
          <a:bodyPr anchor="b"/>
          <a:lstStyle>
            <a:lvl1pPr marL="0" indent="0">
              <a:buNone/>
              <a:defRPr sz="2000">
                <a:solidFill>
                  <a:schemeClr val="tx1">
                    <a:tint val="75000"/>
                  </a:schemeClr>
                </a:solidFill>
              </a:defRPr>
            </a:lvl1pPr>
            <a:lvl2pPr marL="457182" indent="0">
              <a:buNone/>
              <a:defRPr sz="1800">
                <a:solidFill>
                  <a:schemeClr val="tx1">
                    <a:tint val="75000"/>
                  </a:schemeClr>
                </a:solidFill>
              </a:defRPr>
            </a:lvl2pPr>
            <a:lvl3pPr marL="914364" indent="0">
              <a:buNone/>
              <a:defRPr sz="1600">
                <a:solidFill>
                  <a:schemeClr val="tx1">
                    <a:tint val="75000"/>
                  </a:schemeClr>
                </a:solidFill>
              </a:defRPr>
            </a:lvl3pPr>
            <a:lvl4pPr marL="1371545" indent="0">
              <a:buNone/>
              <a:defRPr sz="1400">
                <a:solidFill>
                  <a:schemeClr val="tx1">
                    <a:tint val="75000"/>
                  </a:schemeClr>
                </a:solidFill>
              </a:defRPr>
            </a:lvl4pPr>
            <a:lvl5pPr marL="1828727" indent="0">
              <a:buNone/>
              <a:defRPr sz="1400">
                <a:solidFill>
                  <a:schemeClr val="tx1">
                    <a:tint val="75000"/>
                  </a:schemeClr>
                </a:solidFill>
              </a:defRPr>
            </a:lvl5pPr>
            <a:lvl6pPr marL="2285909" indent="0">
              <a:buNone/>
              <a:defRPr sz="1400">
                <a:solidFill>
                  <a:schemeClr val="tx1">
                    <a:tint val="75000"/>
                  </a:schemeClr>
                </a:solidFill>
              </a:defRPr>
            </a:lvl6pPr>
            <a:lvl7pPr marL="2743091" indent="0">
              <a:buNone/>
              <a:defRPr sz="1400">
                <a:solidFill>
                  <a:schemeClr val="tx1">
                    <a:tint val="75000"/>
                  </a:schemeClr>
                </a:solidFill>
              </a:defRPr>
            </a:lvl7pPr>
            <a:lvl8pPr marL="3200272" indent="0">
              <a:buNone/>
              <a:defRPr sz="1400">
                <a:solidFill>
                  <a:schemeClr val="tx1">
                    <a:tint val="75000"/>
                  </a:schemeClr>
                </a:solidFill>
              </a:defRPr>
            </a:lvl8pPr>
            <a:lvl9pPr marL="3657454" indent="0">
              <a:buNone/>
              <a:defRPr sz="1400">
                <a:solidFill>
                  <a:schemeClr val="tx1">
                    <a:tint val="75000"/>
                  </a:schemeClr>
                </a:solidFill>
              </a:defRPr>
            </a:lvl9pPr>
          </a:lstStyle>
          <a:p>
            <a:pPr lvl="0"/>
            <a:r>
              <a:rPr lang="en-US"/>
              <a:t>Click to edit Master text styles</a:t>
            </a:r>
          </a:p>
        </p:txBody>
      </p:sp>
      <p:sp>
        <p:nvSpPr>
          <p:cNvPr id="7" name="Slide Number Placeholder 5"/>
          <p:cNvSpPr>
            <a:spLocks noGrp="1"/>
          </p:cNvSpPr>
          <p:nvPr>
            <p:ph type="sldNum" sz="quarter" idx="12"/>
          </p:nvPr>
        </p:nvSpPr>
        <p:spPr>
          <a:xfrm>
            <a:off x="9144000" y="6400800"/>
            <a:ext cx="2844800" cy="365125"/>
          </a:xfrm>
        </p:spPr>
        <p:txBody>
          <a:bodyPr/>
          <a:lstStyle>
            <a:lvl1pPr algn="r">
              <a:defRPr/>
            </a:lvl1pPr>
          </a:lstStyle>
          <a:p>
            <a:fld id="{A13833A1-46C9-FB45-812F-A8AC7B5136EB}" type="slidenum">
              <a:rPr lang="en-US" smtClean="0"/>
              <a:t>‹#›</a:t>
            </a:fld>
            <a:endParaRPr lang="en-US"/>
          </a:p>
        </p:txBody>
      </p:sp>
      <p:grpSp>
        <p:nvGrpSpPr>
          <p:cNvPr id="8" name="Group 7"/>
          <p:cNvGrpSpPr>
            <a:grpSpLocks noChangeAspect="1"/>
          </p:cNvGrpSpPr>
          <p:nvPr/>
        </p:nvGrpSpPr>
        <p:grpSpPr>
          <a:xfrm>
            <a:off x="457200" y="6400800"/>
            <a:ext cx="487418" cy="274320"/>
            <a:chOff x="8442646" y="6356350"/>
            <a:chExt cx="482609" cy="274320"/>
          </a:xfrm>
        </p:grpSpPr>
        <p:pic>
          <p:nvPicPr>
            <p:cNvPr id="9" name="Picture 8"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0" name="Picture 9"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
        <p:nvSpPr>
          <p:cNvPr id="11" name="TextBox 10"/>
          <p:cNvSpPr txBox="1"/>
          <p:nvPr/>
        </p:nvSpPr>
        <p:spPr>
          <a:xfrm>
            <a:off x="5257800" y="6400800"/>
            <a:ext cx="2002471" cy="261610"/>
          </a:xfrm>
          <a:prstGeom prst="rect">
            <a:avLst/>
          </a:prstGeom>
          <a:noFill/>
        </p:spPr>
        <p:txBody>
          <a:bodyPr wrap="none" rtlCol="0">
            <a:spAutoFit/>
          </a:bodyPr>
          <a:lstStyle/>
          <a:p>
            <a:r>
              <a:rPr lang="en-US" sz="1100" cap="small" baseline="0">
                <a:solidFill>
                  <a:schemeClr val="tx1">
                    <a:lumMod val="50000"/>
                    <a:lumOff val="50000"/>
                  </a:schemeClr>
                </a:solidFill>
                <a:latin typeface="Karla" charset="0"/>
                <a:ea typeface="Karla" charset="0"/>
                <a:cs typeface="Karla" charset="0"/>
              </a:rPr>
              <a:t>CS109B, </a:t>
            </a:r>
            <a:r>
              <a:rPr lang="en-US" sz="1100" cap="small" baseline="0" dirty="0">
                <a:solidFill>
                  <a:schemeClr val="tx1">
                    <a:lumMod val="50000"/>
                    <a:lumOff val="50000"/>
                  </a:schemeClr>
                </a:solidFill>
                <a:latin typeface="Karla" charset="0"/>
                <a:ea typeface="Karla" charset="0"/>
                <a:cs typeface="Karla" charset="0"/>
              </a:rPr>
              <a:t>Protopapas, Glickman</a:t>
            </a:r>
          </a:p>
        </p:txBody>
      </p:sp>
    </p:spTree>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609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9144000" y="6400800"/>
            <a:ext cx="2844800" cy="365125"/>
          </a:xfrm>
        </p:spPr>
        <p:txBody>
          <a:bodyPr/>
          <a:lstStyle/>
          <a:p>
            <a:fld id="{A13833A1-46C9-FB45-812F-A8AC7B5136EB}" type="slidenum">
              <a:rPr lang="en-US" smtClean="0"/>
              <a:t>‹#›</a:t>
            </a:fld>
            <a:endParaRPr lang="en-US"/>
          </a:p>
        </p:txBody>
      </p:sp>
      <p:sp>
        <p:nvSpPr>
          <p:cNvPr id="11" name="TextBox 10"/>
          <p:cNvSpPr txBox="1"/>
          <p:nvPr/>
        </p:nvSpPr>
        <p:spPr>
          <a:xfrm>
            <a:off x="10109057" y="6109785"/>
            <a:ext cx="1289135" cy="261610"/>
          </a:xfrm>
          <a:prstGeom prst="rect">
            <a:avLst/>
          </a:prstGeom>
          <a:noFill/>
        </p:spPr>
        <p:txBody>
          <a:bodyPr wrap="none" rtlCol="0">
            <a:spAutoFit/>
          </a:bodyPr>
          <a:lstStyle/>
          <a:p>
            <a:r>
              <a:rPr lang="en-US" sz="1100" cap="small" baseline="0" dirty="0">
                <a:solidFill>
                  <a:schemeClr val="tx1">
                    <a:lumMod val="50000"/>
                    <a:lumOff val="50000"/>
                  </a:schemeClr>
                </a:solidFill>
                <a:latin typeface="Karla" charset="0"/>
                <a:ea typeface="Karla" charset="0"/>
                <a:cs typeface="Karla" charset="0"/>
              </a:rPr>
              <a:t>Pavlos Protopapas</a:t>
            </a:r>
          </a:p>
        </p:txBody>
      </p:sp>
      <p:grpSp>
        <p:nvGrpSpPr>
          <p:cNvPr id="13" name="Group 12"/>
          <p:cNvGrpSpPr>
            <a:grpSpLocks noChangeAspect="1"/>
          </p:cNvGrpSpPr>
          <p:nvPr/>
        </p:nvGrpSpPr>
        <p:grpSpPr>
          <a:xfrm>
            <a:off x="457200" y="6400800"/>
            <a:ext cx="487418" cy="274320"/>
            <a:chOff x="8442646" y="6356350"/>
            <a:chExt cx="482609" cy="274320"/>
          </a:xfrm>
        </p:grpSpPr>
        <p:pic>
          <p:nvPicPr>
            <p:cNvPr id="14" name="Picture 13"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5" name="Picture 14"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grpSp>
        <p:nvGrpSpPr>
          <p:cNvPr id="12" name="Group 11"/>
          <p:cNvGrpSpPr>
            <a:grpSpLocks/>
          </p:cNvGrpSpPr>
          <p:nvPr userDrawn="1"/>
        </p:nvGrpSpPr>
        <p:grpSpPr>
          <a:xfrm>
            <a:off x="667462" y="6153741"/>
            <a:ext cx="812363" cy="461756"/>
            <a:chOff x="8442646" y="6356350"/>
            <a:chExt cx="482609" cy="274320"/>
          </a:xfrm>
        </p:grpSpPr>
        <p:pic>
          <p:nvPicPr>
            <p:cNvPr id="16" name="Picture 15"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7" name="Picture 16"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pic>
        <p:nvPicPr>
          <p:cNvPr id="18" name="Picture 1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1415058" y="6153741"/>
            <a:ext cx="475488" cy="475488"/>
          </a:xfrm>
          <a:prstGeom prst="rect">
            <a:avLst/>
          </a:prstGeom>
        </p:spPr>
      </p:pic>
      <p:sp>
        <p:nvSpPr>
          <p:cNvPr id="19" name="TextBox 18"/>
          <p:cNvSpPr txBox="1"/>
          <p:nvPr userDrawn="1"/>
        </p:nvSpPr>
        <p:spPr>
          <a:xfrm>
            <a:off x="10363746" y="6111765"/>
            <a:ext cx="1013419" cy="219291"/>
          </a:xfrm>
          <a:prstGeom prst="rect">
            <a:avLst/>
          </a:prstGeom>
          <a:noFill/>
        </p:spPr>
        <p:txBody>
          <a:bodyPr wrap="none" rtlCol="0">
            <a:spAutoFit/>
          </a:bodyPr>
          <a:lstStyle/>
          <a:p>
            <a:r>
              <a:rPr lang="en-US" sz="825" cap="small" baseline="0" dirty="0" err="1">
                <a:solidFill>
                  <a:schemeClr val="tx1">
                    <a:lumMod val="50000"/>
                    <a:lumOff val="50000"/>
                  </a:schemeClr>
                </a:solidFill>
                <a:latin typeface="Karla" charset="0"/>
                <a:ea typeface="Karla" charset="0"/>
                <a:cs typeface="Karla" charset="0"/>
              </a:rPr>
              <a:t>Pavlos</a:t>
            </a:r>
            <a:r>
              <a:rPr lang="en-US" sz="825" cap="small" baseline="0" dirty="0">
                <a:solidFill>
                  <a:schemeClr val="tx1">
                    <a:lumMod val="50000"/>
                    <a:lumOff val="50000"/>
                  </a:schemeClr>
                </a:solidFill>
                <a:latin typeface="Karla" charset="0"/>
                <a:ea typeface="Karla" charset="0"/>
                <a:cs typeface="Karla" charset="0"/>
              </a:rPr>
              <a:t> </a:t>
            </a:r>
            <a:r>
              <a:rPr lang="en-US" sz="825" cap="small" baseline="0" dirty="0" err="1">
                <a:solidFill>
                  <a:schemeClr val="tx1">
                    <a:lumMod val="50000"/>
                    <a:lumOff val="50000"/>
                  </a:schemeClr>
                </a:solidFill>
                <a:latin typeface="Karla" charset="0"/>
                <a:ea typeface="Karla" charset="0"/>
                <a:cs typeface="Karla" charset="0"/>
              </a:rPr>
              <a:t>Protopapas</a:t>
            </a:r>
            <a:endParaRPr lang="en-US" sz="825" cap="small" baseline="0" dirty="0">
              <a:solidFill>
                <a:schemeClr val="tx1">
                  <a:lumMod val="50000"/>
                  <a:lumOff val="50000"/>
                </a:schemeClr>
              </a:solidFill>
              <a:latin typeface="Karla" charset="0"/>
              <a:ea typeface="Karla" charset="0"/>
              <a:cs typeface="Karla" charset="0"/>
            </a:endParaRPr>
          </a:p>
        </p:txBody>
      </p:sp>
    </p:spTree>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4"/>
            <a:ext cx="5386917" cy="639762"/>
          </a:xfrm>
          <a:prstGeom prst="rect">
            <a:avLst/>
          </a:prstGeo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70" y="1535114"/>
            <a:ext cx="5389033" cy="639762"/>
          </a:xfrm>
          <a:prstGeom prst="rect">
            <a:avLst/>
          </a:prstGeo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70" y="2174875"/>
            <a:ext cx="5389033"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a:xfrm>
            <a:off x="9144000" y="6400800"/>
            <a:ext cx="2844800" cy="365125"/>
          </a:xfrm>
        </p:spPr>
        <p:txBody>
          <a:bodyPr/>
          <a:lstStyle/>
          <a:p>
            <a:fld id="{A13833A1-46C9-FB45-812F-A8AC7B5136EB}" type="slidenum">
              <a:rPr lang="en-US" smtClean="0"/>
              <a:t>‹#›</a:t>
            </a:fld>
            <a:endParaRPr lang="en-US"/>
          </a:p>
        </p:txBody>
      </p:sp>
      <p:grpSp>
        <p:nvGrpSpPr>
          <p:cNvPr id="15" name="Group 14"/>
          <p:cNvGrpSpPr>
            <a:grpSpLocks noChangeAspect="1"/>
          </p:cNvGrpSpPr>
          <p:nvPr/>
        </p:nvGrpSpPr>
        <p:grpSpPr>
          <a:xfrm>
            <a:off x="457200" y="6400800"/>
            <a:ext cx="487418" cy="274320"/>
            <a:chOff x="8442646" y="6356350"/>
            <a:chExt cx="482609" cy="274320"/>
          </a:xfrm>
        </p:grpSpPr>
        <p:pic>
          <p:nvPicPr>
            <p:cNvPr id="16" name="Picture 15"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7" name="Picture 16"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grpSp>
        <p:nvGrpSpPr>
          <p:cNvPr id="12" name="Group 11"/>
          <p:cNvGrpSpPr>
            <a:grpSpLocks/>
          </p:cNvGrpSpPr>
          <p:nvPr userDrawn="1"/>
        </p:nvGrpSpPr>
        <p:grpSpPr>
          <a:xfrm>
            <a:off x="667462" y="6153741"/>
            <a:ext cx="812363" cy="461756"/>
            <a:chOff x="8442646" y="6356350"/>
            <a:chExt cx="482609" cy="274320"/>
          </a:xfrm>
        </p:grpSpPr>
        <p:pic>
          <p:nvPicPr>
            <p:cNvPr id="13" name="Picture 12"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4" name="Picture 13"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pic>
        <p:nvPicPr>
          <p:cNvPr id="18" name="Picture 1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1415058" y="6153741"/>
            <a:ext cx="475488" cy="475488"/>
          </a:xfrm>
          <a:prstGeom prst="rect">
            <a:avLst/>
          </a:prstGeom>
        </p:spPr>
      </p:pic>
      <p:sp>
        <p:nvSpPr>
          <p:cNvPr id="19" name="TextBox 18"/>
          <p:cNvSpPr txBox="1"/>
          <p:nvPr userDrawn="1"/>
        </p:nvSpPr>
        <p:spPr>
          <a:xfrm>
            <a:off x="10363746" y="6111765"/>
            <a:ext cx="1013419" cy="219291"/>
          </a:xfrm>
          <a:prstGeom prst="rect">
            <a:avLst/>
          </a:prstGeom>
          <a:noFill/>
        </p:spPr>
        <p:txBody>
          <a:bodyPr wrap="none" rtlCol="0">
            <a:spAutoFit/>
          </a:bodyPr>
          <a:lstStyle/>
          <a:p>
            <a:r>
              <a:rPr lang="en-US" sz="825" cap="small" baseline="0" dirty="0" err="1">
                <a:solidFill>
                  <a:schemeClr val="tx1">
                    <a:lumMod val="50000"/>
                    <a:lumOff val="50000"/>
                  </a:schemeClr>
                </a:solidFill>
                <a:latin typeface="Karla" charset="0"/>
                <a:ea typeface="Karla" charset="0"/>
                <a:cs typeface="Karla" charset="0"/>
              </a:rPr>
              <a:t>Pavlos</a:t>
            </a:r>
            <a:r>
              <a:rPr lang="en-US" sz="825" cap="small" baseline="0" dirty="0">
                <a:solidFill>
                  <a:schemeClr val="tx1">
                    <a:lumMod val="50000"/>
                    <a:lumOff val="50000"/>
                  </a:schemeClr>
                </a:solidFill>
                <a:latin typeface="Karla" charset="0"/>
                <a:ea typeface="Karla" charset="0"/>
                <a:cs typeface="Karla" charset="0"/>
              </a:rPr>
              <a:t> </a:t>
            </a:r>
            <a:r>
              <a:rPr lang="en-US" sz="825" cap="small" baseline="0" dirty="0" err="1">
                <a:solidFill>
                  <a:schemeClr val="tx1">
                    <a:lumMod val="50000"/>
                    <a:lumOff val="50000"/>
                  </a:schemeClr>
                </a:solidFill>
                <a:latin typeface="Karla" charset="0"/>
                <a:ea typeface="Karla" charset="0"/>
                <a:cs typeface="Karla" charset="0"/>
              </a:rPr>
              <a:t>Protopapas</a:t>
            </a:r>
            <a:endParaRPr lang="en-US" sz="825" cap="small" baseline="0" dirty="0">
              <a:solidFill>
                <a:schemeClr val="tx1">
                  <a:lumMod val="50000"/>
                  <a:lumOff val="50000"/>
                </a:schemeClr>
              </a:solidFill>
              <a:latin typeface="Karla" charset="0"/>
              <a:ea typeface="Karla" charset="0"/>
              <a:cs typeface="Karla" charset="0"/>
            </a:endParaRPr>
          </a:p>
        </p:txBody>
      </p:sp>
    </p:spTree>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Section Title">
    <p:spTree>
      <p:nvGrpSpPr>
        <p:cNvPr id="1" name=""/>
        <p:cNvGrpSpPr/>
        <p:nvPr/>
      </p:nvGrpSpPr>
      <p:grpSpPr>
        <a:xfrm>
          <a:off x="0" y="0"/>
          <a:ext cx="0" cy="0"/>
          <a:chOff x="0" y="0"/>
          <a:chExt cx="0" cy="0"/>
        </a:xfrm>
      </p:grpSpPr>
      <p:sp>
        <p:nvSpPr>
          <p:cNvPr id="2" name="Title 1"/>
          <p:cNvSpPr>
            <a:spLocks noGrp="1"/>
          </p:cNvSpPr>
          <p:nvPr>
            <p:ph type="title"/>
          </p:nvPr>
        </p:nvSpPr>
        <p:spPr>
          <a:xfrm>
            <a:off x="609600" y="2739958"/>
            <a:ext cx="10972800" cy="767276"/>
          </a:xfrm>
          <a:prstGeom prst="rect">
            <a:avLst/>
          </a:prstGeom>
        </p:spPr>
        <p:txBody>
          <a:bodyPr/>
          <a:lstStyle/>
          <a:p>
            <a:r>
              <a:rPr lang="en-US"/>
              <a:t>Click to edit Master title style</a:t>
            </a:r>
            <a:endParaRPr lang="en-US" dirty="0"/>
          </a:p>
        </p:txBody>
      </p:sp>
      <p:sp>
        <p:nvSpPr>
          <p:cNvPr id="5" name="Slide Number Placeholder 4"/>
          <p:cNvSpPr>
            <a:spLocks noGrp="1"/>
          </p:cNvSpPr>
          <p:nvPr>
            <p:ph type="sldNum" sz="quarter" idx="12"/>
          </p:nvPr>
        </p:nvSpPr>
        <p:spPr>
          <a:xfrm>
            <a:off x="9144000" y="6400800"/>
            <a:ext cx="2844800" cy="365125"/>
          </a:xfrm>
        </p:spPr>
        <p:txBody>
          <a:bodyPr/>
          <a:lstStyle/>
          <a:p>
            <a:fld id="{A13833A1-46C9-FB45-812F-A8AC7B5136EB}" type="slidenum">
              <a:rPr lang="en-US" smtClean="0"/>
              <a:t>‹#›</a:t>
            </a:fld>
            <a:endParaRPr lang="en-US"/>
          </a:p>
        </p:txBody>
      </p:sp>
      <p:grpSp>
        <p:nvGrpSpPr>
          <p:cNvPr id="11" name="Group 10"/>
          <p:cNvGrpSpPr>
            <a:grpSpLocks noChangeAspect="1"/>
          </p:cNvGrpSpPr>
          <p:nvPr/>
        </p:nvGrpSpPr>
        <p:grpSpPr>
          <a:xfrm>
            <a:off x="457200" y="6400800"/>
            <a:ext cx="487418" cy="274320"/>
            <a:chOff x="8442646" y="6356350"/>
            <a:chExt cx="482609" cy="274320"/>
          </a:xfrm>
        </p:grpSpPr>
        <p:pic>
          <p:nvPicPr>
            <p:cNvPr id="12" name="Picture 11"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3" name="Picture 12"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
        <p:nvSpPr>
          <p:cNvPr id="8" name="TextBox 7"/>
          <p:cNvSpPr txBox="1"/>
          <p:nvPr/>
        </p:nvSpPr>
        <p:spPr>
          <a:xfrm>
            <a:off x="5257800" y="6400800"/>
            <a:ext cx="2002471" cy="261610"/>
          </a:xfrm>
          <a:prstGeom prst="rect">
            <a:avLst/>
          </a:prstGeom>
          <a:noFill/>
        </p:spPr>
        <p:txBody>
          <a:bodyPr wrap="none" rtlCol="0">
            <a:spAutoFit/>
          </a:bodyPr>
          <a:lstStyle/>
          <a:p>
            <a:r>
              <a:rPr lang="en-US" sz="1100" cap="small" baseline="0">
                <a:solidFill>
                  <a:schemeClr val="tx1">
                    <a:lumMod val="50000"/>
                    <a:lumOff val="50000"/>
                  </a:schemeClr>
                </a:solidFill>
                <a:latin typeface="Karla" charset="0"/>
                <a:ea typeface="Karla" charset="0"/>
                <a:cs typeface="Karla" charset="0"/>
              </a:rPr>
              <a:t>CS109B, </a:t>
            </a:r>
            <a:r>
              <a:rPr lang="en-US" sz="1100" cap="small" baseline="0" dirty="0">
                <a:solidFill>
                  <a:schemeClr val="tx1">
                    <a:lumMod val="50000"/>
                    <a:lumOff val="50000"/>
                  </a:schemeClr>
                </a:solidFill>
                <a:latin typeface="Karla" charset="0"/>
                <a:ea typeface="Karla" charset="0"/>
                <a:cs typeface="Karla" charset="0"/>
              </a:rPr>
              <a:t>Protopapas, Glickman</a:t>
            </a:r>
          </a:p>
        </p:txBody>
      </p:sp>
      <p:grpSp>
        <p:nvGrpSpPr>
          <p:cNvPr id="9" name="Group 8"/>
          <p:cNvGrpSpPr>
            <a:grpSpLocks/>
          </p:cNvGrpSpPr>
          <p:nvPr userDrawn="1"/>
        </p:nvGrpSpPr>
        <p:grpSpPr>
          <a:xfrm>
            <a:off x="667462" y="6153741"/>
            <a:ext cx="812363" cy="461756"/>
            <a:chOff x="8442646" y="6356350"/>
            <a:chExt cx="482609" cy="274320"/>
          </a:xfrm>
        </p:grpSpPr>
        <p:pic>
          <p:nvPicPr>
            <p:cNvPr id="10" name="Picture 9"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4" name="Picture 13"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
        <p:nvSpPr>
          <p:cNvPr id="15" name="TextBox 14"/>
          <p:cNvSpPr txBox="1"/>
          <p:nvPr userDrawn="1"/>
        </p:nvSpPr>
        <p:spPr>
          <a:xfrm>
            <a:off x="10363746" y="6111765"/>
            <a:ext cx="1013419" cy="219291"/>
          </a:xfrm>
          <a:prstGeom prst="rect">
            <a:avLst/>
          </a:prstGeom>
          <a:noFill/>
        </p:spPr>
        <p:txBody>
          <a:bodyPr wrap="none" rtlCol="0">
            <a:spAutoFit/>
          </a:bodyPr>
          <a:lstStyle/>
          <a:p>
            <a:r>
              <a:rPr lang="en-US" sz="825" cap="small" baseline="0" dirty="0" err="1">
                <a:solidFill>
                  <a:schemeClr val="tx1">
                    <a:lumMod val="50000"/>
                    <a:lumOff val="50000"/>
                  </a:schemeClr>
                </a:solidFill>
                <a:latin typeface="Karla" charset="0"/>
                <a:ea typeface="Karla" charset="0"/>
                <a:cs typeface="Karla" charset="0"/>
              </a:rPr>
              <a:t>Pavlos</a:t>
            </a:r>
            <a:r>
              <a:rPr lang="en-US" sz="825" cap="small" baseline="0" dirty="0">
                <a:solidFill>
                  <a:schemeClr val="tx1">
                    <a:lumMod val="50000"/>
                    <a:lumOff val="50000"/>
                  </a:schemeClr>
                </a:solidFill>
                <a:latin typeface="Karla" charset="0"/>
                <a:ea typeface="Karla" charset="0"/>
                <a:cs typeface="Karla" charset="0"/>
              </a:rPr>
              <a:t> </a:t>
            </a:r>
            <a:r>
              <a:rPr lang="en-US" sz="825" cap="small" baseline="0" dirty="0" err="1">
                <a:solidFill>
                  <a:schemeClr val="tx1">
                    <a:lumMod val="50000"/>
                    <a:lumOff val="50000"/>
                  </a:schemeClr>
                </a:solidFill>
                <a:latin typeface="Karla" charset="0"/>
                <a:ea typeface="Karla" charset="0"/>
                <a:cs typeface="Karla" charset="0"/>
              </a:rPr>
              <a:t>Protopapas</a:t>
            </a:r>
            <a:endParaRPr lang="en-US" sz="825" cap="small" baseline="0" dirty="0">
              <a:solidFill>
                <a:schemeClr val="tx1">
                  <a:lumMod val="50000"/>
                  <a:lumOff val="50000"/>
                </a:schemeClr>
              </a:solidFill>
              <a:latin typeface="Karla" charset="0"/>
              <a:ea typeface="Karla" charset="0"/>
              <a:cs typeface="Karla" charset="0"/>
            </a:endParaRPr>
          </a:p>
        </p:txBody>
      </p:sp>
    </p:spTree>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9144000" y="6400800"/>
            <a:ext cx="2844800" cy="365125"/>
          </a:xfrm>
        </p:spPr>
        <p:txBody>
          <a:bodyPr/>
          <a:lstStyle/>
          <a:p>
            <a:fld id="{A13833A1-46C9-FB45-812F-A8AC7B5136EB}" type="slidenum">
              <a:rPr lang="en-US" smtClean="0"/>
              <a:t>‹#›</a:t>
            </a:fld>
            <a:endParaRPr lang="en-US"/>
          </a:p>
        </p:txBody>
      </p:sp>
      <p:grpSp>
        <p:nvGrpSpPr>
          <p:cNvPr id="9" name="Group 8"/>
          <p:cNvGrpSpPr>
            <a:grpSpLocks noChangeAspect="1"/>
          </p:cNvGrpSpPr>
          <p:nvPr/>
        </p:nvGrpSpPr>
        <p:grpSpPr>
          <a:xfrm>
            <a:off x="457200" y="6400800"/>
            <a:ext cx="487418" cy="274320"/>
            <a:chOff x="8442646" y="6356350"/>
            <a:chExt cx="482609" cy="274320"/>
          </a:xfrm>
        </p:grpSpPr>
        <p:pic>
          <p:nvPicPr>
            <p:cNvPr id="10" name="Picture 9"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1" name="Picture 10"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
        <p:nvSpPr>
          <p:cNvPr id="7" name="TextBox 6"/>
          <p:cNvSpPr txBox="1"/>
          <p:nvPr/>
        </p:nvSpPr>
        <p:spPr>
          <a:xfrm>
            <a:off x="5257800" y="6400800"/>
            <a:ext cx="2002471" cy="261610"/>
          </a:xfrm>
          <a:prstGeom prst="rect">
            <a:avLst/>
          </a:prstGeom>
          <a:noFill/>
        </p:spPr>
        <p:txBody>
          <a:bodyPr wrap="none" rtlCol="0">
            <a:spAutoFit/>
          </a:bodyPr>
          <a:lstStyle/>
          <a:p>
            <a:r>
              <a:rPr lang="en-US" sz="1100" cap="small" baseline="0">
                <a:solidFill>
                  <a:schemeClr val="tx1">
                    <a:lumMod val="50000"/>
                    <a:lumOff val="50000"/>
                  </a:schemeClr>
                </a:solidFill>
                <a:latin typeface="Karla" charset="0"/>
                <a:ea typeface="Karla" charset="0"/>
                <a:cs typeface="Karla" charset="0"/>
              </a:rPr>
              <a:t>CS109B, </a:t>
            </a:r>
            <a:r>
              <a:rPr lang="en-US" sz="1100" cap="small" baseline="0" dirty="0">
                <a:solidFill>
                  <a:schemeClr val="tx1">
                    <a:lumMod val="50000"/>
                    <a:lumOff val="50000"/>
                  </a:schemeClr>
                </a:solidFill>
                <a:latin typeface="Karla" charset="0"/>
                <a:ea typeface="Karla" charset="0"/>
                <a:cs typeface="Karla" charset="0"/>
              </a:rPr>
              <a:t>Protopapas, Glickman</a:t>
            </a:r>
          </a:p>
        </p:txBody>
      </p:sp>
    </p:spTree>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1"/>
            <a:ext cx="4011084"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3"/>
            <a:ext cx="681566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3" y="1435103"/>
            <a:ext cx="4011084" cy="4691063"/>
          </a:xfrm>
          <a:prstGeom prst="rect">
            <a:avLst/>
          </a:prstGeom>
        </p:spPr>
        <p:txBody>
          <a:bodyPr/>
          <a:lstStyle>
            <a:lvl1pPr marL="0" indent="0">
              <a:buNone/>
              <a:defRPr sz="1400"/>
            </a:lvl1pPr>
            <a:lvl2pPr marL="457182" indent="0">
              <a:buNone/>
              <a:defRPr sz="1200"/>
            </a:lvl2pPr>
            <a:lvl3pPr marL="914364" indent="0">
              <a:buNone/>
              <a:defRPr sz="1000"/>
            </a:lvl3pPr>
            <a:lvl4pPr marL="1371545" indent="0">
              <a:buNone/>
              <a:defRPr sz="900"/>
            </a:lvl4pPr>
            <a:lvl5pPr marL="1828727" indent="0">
              <a:buNone/>
              <a:defRPr sz="900"/>
            </a:lvl5pPr>
            <a:lvl6pPr marL="2285909" indent="0">
              <a:buNone/>
              <a:defRPr sz="900"/>
            </a:lvl6pPr>
            <a:lvl7pPr marL="2743091" indent="0">
              <a:buNone/>
              <a:defRPr sz="900"/>
            </a:lvl7pPr>
            <a:lvl8pPr marL="3200272" indent="0">
              <a:buNone/>
              <a:defRPr sz="900"/>
            </a:lvl8pPr>
            <a:lvl9pPr marL="3657454"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F128504-1A5F-2146-A8AA-B5332E0A90B3}" type="datetime1">
              <a:rPr lang="en-US" smtClean="0"/>
              <a:t>4/10/19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3833A1-46C9-FB45-812F-A8AC7B5136EB}" type="slidenum">
              <a:rPr lang="en-US" smtClean="0"/>
              <a:t>‹#›</a:t>
            </a:fld>
            <a:endParaRPr lang="en-US"/>
          </a:p>
        </p:txBody>
      </p:sp>
    </p:spTree>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9F9F9"/>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A7E2330-536D-2343-85F2-147F226D6DA6}" type="datetime1">
              <a:rPr lang="en-US" smtClean="0"/>
              <a:t>4/10/19</a:t>
            </a:fld>
            <a:endParaRPr lang="en-US"/>
          </a:p>
        </p:txBody>
      </p:sp>
      <p:sp>
        <p:nvSpPr>
          <p:cNvPr id="5" name="Footer Placeholder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1B7CCDB-6D39-0547-B7B3-C80E39D6513A}" type="slidenum">
              <a:rPr lang="en-US" smtClean="0"/>
              <a:t>‹#›</a:t>
            </a:fld>
            <a:endParaRPr lang="en-US"/>
          </a:p>
        </p:txBody>
      </p:sp>
    </p:spTree>
    <p:extLst>
      <p:ext uri="{BB962C8B-B14F-4D97-AF65-F5344CB8AC3E}">
        <p14:creationId xmlns:p14="http://schemas.microsoft.com/office/powerpoint/2010/main" val="1272640813"/>
      </p:ext>
    </p:extLst>
  </p:cSld>
  <p:clrMap bg1="lt1" tx1="dk1" bg2="lt2" tx2="dk2" accent1="accent1" accent2="accent2" accent3="accent3" accent4="accent4" accent5="accent5" accent6="accent6" hlink="hlink" folHlink="folHlink"/>
  <p:sldLayoutIdLst>
    <p:sldLayoutId id="2147483906" r:id="rId1"/>
    <p:sldLayoutId id="2147483907" r:id="rId2"/>
    <p:sldLayoutId id="2147483908" r:id="rId3"/>
    <p:sldLayoutId id="2147483909" r:id="rId4"/>
    <p:sldLayoutId id="2147483910" r:id="rId5"/>
    <p:sldLayoutId id="2147483911" r:id="rId6"/>
    <p:sldLayoutId id="2147483912" r:id="rId7"/>
    <p:sldLayoutId id="2147483913" r:id="rId8"/>
    <p:sldLayoutId id="2147483914" r:id="rId9"/>
    <p:sldLayoutId id="2147483915" r:id="rId10"/>
    <p:sldLayoutId id="2147483916" r:id="rId11"/>
    <p:sldLayoutId id="2147483917" r:id="rId12"/>
    <p:sldLayoutId id="2147483878" r:id="rId13"/>
  </p:sldLayoutIdLst>
  <p:hf hdr="0" ftr="0" dt="0"/>
  <p:txStyles>
    <p:titleStyle>
      <a:lvl1pPr algn="ctr" defTabSz="457182" rtl="0" eaLnBrk="1" latinLnBrk="0" hangingPunct="1">
        <a:spcBef>
          <a:spcPct val="0"/>
        </a:spcBef>
        <a:buNone/>
        <a:defRPr sz="3200" kern="1200" baseline="0">
          <a:solidFill>
            <a:schemeClr val="tx1"/>
          </a:solidFill>
          <a:latin typeface="Karla"/>
          <a:ea typeface="+mj-ea"/>
          <a:cs typeface="Karla"/>
        </a:defRPr>
      </a:lvl1pPr>
    </p:titleStyle>
    <p:bodyStyle>
      <a:lvl1pPr marL="342887" indent="-342887" algn="l" defTabSz="457182" rtl="0" eaLnBrk="1" latinLnBrk="0" hangingPunct="1">
        <a:spcBef>
          <a:spcPct val="20000"/>
        </a:spcBef>
        <a:buFont typeface="Arial"/>
        <a:buChar char="•"/>
        <a:defRPr sz="3200" kern="1200">
          <a:solidFill>
            <a:schemeClr val="tx1"/>
          </a:solidFill>
          <a:latin typeface="+mn-lt"/>
          <a:ea typeface="+mn-ea"/>
          <a:cs typeface="+mn-cs"/>
        </a:defRPr>
      </a:lvl1pPr>
      <a:lvl2pPr marL="742920" indent="-285738" algn="l" defTabSz="457182" rtl="0" eaLnBrk="1" latinLnBrk="0" hangingPunct="1">
        <a:spcBef>
          <a:spcPct val="20000"/>
        </a:spcBef>
        <a:buFont typeface="Arial"/>
        <a:buChar char="–"/>
        <a:defRPr sz="2800" kern="1200">
          <a:solidFill>
            <a:schemeClr val="tx1"/>
          </a:solidFill>
          <a:latin typeface="+mn-lt"/>
          <a:ea typeface="+mn-ea"/>
          <a:cs typeface="+mn-cs"/>
        </a:defRPr>
      </a:lvl2pPr>
      <a:lvl3pPr marL="1142954" indent="-228590" algn="l" defTabSz="457182" rtl="0" eaLnBrk="1" latinLnBrk="0" hangingPunct="1">
        <a:spcBef>
          <a:spcPct val="20000"/>
        </a:spcBef>
        <a:buFont typeface="Arial"/>
        <a:buChar char="•"/>
        <a:defRPr sz="2400" kern="1200">
          <a:solidFill>
            <a:schemeClr val="tx1"/>
          </a:solidFill>
          <a:latin typeface="+mn-lt"/>
          <a:ea typeface="+mn-ea"/>
          <a:cs typeface="+mn-cs"/>
        </a:defRPr>
      </a:lvl3pPr>
      <a:lvl4pPr marL="1600136" indent="-228590" algn="l" defTabSz="457182" rtl="0" eaLnBrk="1" latinLnBrk="0" hangingPunct="1">
        <a:spcBef>
          <a:spcPct val="20000"/>
        </a:spcBef>
        <a:buFont typeface="Arial"/>
        <a:buChar char="–"/>
        <a:defRPr sz="2000" kern="1200">
          <a:solidFill>
            <a:schemeClr val="tx1"/>
          </a:solidFill>
          <a:latin typeface="+mn-lt"/>
          <a:ea typeface="+mn-ea"/>
          <a:cs typeface="+mn-cs"/>
        </a:defRPr>
      </a:lvl4pPr>
      <a:lvl5pPr marL="2057317" indent="-228590" algn="l" defTabSz="457182" rtl="0" eaLnBrk="1" latinLnBrk="0" hangingPunct="1">
        <a:spcBef>
          <a:spcPct val="20000"/>
        </a:spcBef>
        <a:buFont typeface="Arial"/>
        <a:buChar char="»"/>
        <a:defRPr sz="2000" kern="1200">
          <a:solidFill>
            <a:schemeClr val="tx1"/>
          </a:solidFill>
          <a:latin typeface="+mn-lt"/>
          <a:ea typeface="+mn-ea"/>
          <a:cs typeface="+mn-cs"/>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2" rtl="0" eaLnBrk="1" latinLnBrk="0" hangingPunct="1">
        <a:defRPr sz="1800" kern="1200">
          <a:solidFill>
            <a:schemeClr val="tx1"/>
          </a:solidFill>
          <a:latin typeface="+mn-lt"/>
          <a:ea typeface="+mn-ea"/>
          <a:cs typeface="+mn-cs"/>
        </a:defRPr>
      </a:lvl1pPr>
      <a:lvl2pPr marL="457182" algn="l" defTabSz="457182" rtl="0" eaLnBrk="1" latinLnBrk="0" hangingPunct="1">
        <a:defRPr sz="1800" kern="1200">
          <a:solidFill>
            <a:schemeClr val="tx1"/>
          </a:solidFill>
          <a:latin typeface="+mn-lt"/>
          <a:ea typeface="+mn-ea"/>
          <a:cs typeface="+mn-cs"/>
        </a:defRPr>
      </a:lvl2pPr>
      <a:lvl3pPr marL="914364" algn="l" defTabSz="457182" rtl="0" eaLnBrk="1" latinLnBrk="0" hangingPunct="1">
        <a:defRPr sz="1800" kern="1200">
          <a:solidFill>
            <a:schemeClr val="tx1"/>
          </a:solidFill>
          <a:latin typeface="+mn-lt"/>
          <a:ea typeface="+mn-ea"/>
          <a:cs typeface="+mn-cs"/>
        </a:defRPr>
      </a:lvl3pPr>
      <a:lvl4pPr marL="1371545" algn="l" defTabSz="457182" rtl="0" eaLnBrk="1" latinLnBrk="0" hangingPunct="1">
        <a:defRPr sz="1800" kern="1200">
          <a:solidFill>
            <a:schemeClr val="tx1"/>
          </a:solidFill>
          <a:latin typeface="+mn-lt"/>
          <a:ea typeface="+mn-ea"/>
          <a:cs typeface="+mn-cs"/>
        </a:defRPr>
      </a:lvl4pPr>
      <a:lvl5pPr marL="1828727" algn="l" defTabSz="457182" rtl="0" eaLnBrk="1" latinLnBrk="0" hangingPunct="1">
        <a:defRPr sz="1800" kern="1200">
          <a:solidFill>
            <a:schemeClr val="tx1"/>
          </a:solidFill>
          <a:latin typeface="+mn-lt"/>
          <a:ea typeface="+mn-ea"/>
          <a:cs typeface="+mn-cs"/>
        </a:defRPr>
      </a:lvl5pPr>
      <a:lvl6pPr marL="2285909" algn="l" defTabSz="457182" rtl="0" eaLnBrk="1" latinLnBrk="0" hangingPunct="1">
        <a:defRPr sz="1800" kern="1200">
          <a:solidFill>
            <a:schemeClr val="tx1"/>
          </a:solidFill>
          <a:latin typeface="+mn-lt"/>
          <a:ea typeface="+mn-ea"/>
          <a:cs typeface="+mn-cs"/>
        </a:defRPr>
      </a:lvl6pPr>
      <a:lvl7pPr marL="2743091" algn="l" defTabSz="457182" rtl="0" eaLnBrk="1" latinLnBrk="0" hangingPunct="1">
        <a:defRPr sz="1800" kern="1200">
          <a:solidFill>
            <a:schemeClr val="tx1"/>
          </a:solidFill>
          <a:latin typeface="+mn-lt"/>
          <a:ea typeface="+mn-ea"/>
          <a:cs typeface="+mn-cs"/>
        </a:defRPr>
      </a:lvl7pPr>
      <a:lvl8pPr marL="3200272" algn="l" defTabSz="457182" rtl="0" eaLnBrk="1" latinLnBrk="0" hangingPunct="1">
        <a:defRPr sz="1800" kern="1200">
          <a:solidFill>
            <a:schemeClr val="tx1"/>
          </a:solidFill>
          <a:latin typeface="+mn-lt"/>
          <a:ea typeface="+mn-ea"/>
          <a:cs typeface="+mn-cs"/>
        </a:defRPr>
      </a:lvl8pPr>
      <a:lvl9pPr marL="3657454" algn="l" defTabSz="457182"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5.tif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40.png"/><Relationship Id="rId2" Type="http://schemas.openxmlformats.org/officeDocument/2006/relationships/image" Target="../media/image45.tiff"/><Relationship Id="rId1" Type="http://schemas.openxmlformats.org/officeDocument/2006/relationships/slideLayout" Target="../slideLayouts/slideLayout2.xml"/><Relationship Id="rId4" Type="http://schemas.openxmlformats.org/officeDocument/2006/relationships/image" Target="../media/image350.png"/></Relationships>
</file>

<file path=ppt/slides/_rels/slide15.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45.tif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45.tiff"/><Relationship Id="rId1" Type="http://schemas.openxmlformats.org/officeDocument/2006/relationships/slideLayout" Target="../slideLayouts/slideLayout2.xml"/><Relationship Id="rId4" Type="http://schemas.openxmlformats.org/officeDocument/2006/relationships/image" Target="../media/image130.png"/></Relationships>
</file>

<file path=ppt/slides/_rels/slide22.xml.rels><?xml version="1.0" encoding="UTF-8" standalone="yes"?>
<Relationships xmlns="http://schemas.openxmlformats.org/package/2006/relationships"><Relationship Id="rId3" Type="http://schemas.openxmlformats.org/officeDocument/2006/relationships/image" Target="../media/image46.tif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9.jpeg"/><Relationship Id="rId1" Type="http://schemas.openxmlformats.org/officeDocument/2006/relationships/slideLayout" Target="../slideLayouts/slideLayout2.xml"/><Relationship Id="rId6" Type="http://schemas.microsoft.com/office/2007/relationships/hdphoto" Target="../media/hdphoto5.wdp"/><Relationship Id="rId5" Type="http://schemas.microsoft.com/office/2007/relationships/hdphoto" Target="../media/hdphoto4.wdp"/><Relationship Id="rId4" Type="http://schemas.openxmlformats.org/officeDocument/2006/relationships/image" Target="../media/image48.jpeg"/></Relationships>
</file>

<file path=ppt/slides/_rels/slide27.xml.rels><?xml version="1.0" encoding="UTF-8" standalone="yes"?>
<Relationships xmlns="http://schemas.openxmlformats.org/package/2006/relationships"><Relationship Id="rId3" Type="http://schemas.openxmlformats.org/officeDocument/2006/relationships/image" Target="../media/image51.tiff"/><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48.jpeg"/><Relationship Id="rId1" Type="http://schemas.openxmlformats.org/officeDocument/2006/relationships/slideLayout" Target="../slideLayouts/slideLayout2.xml"/><Relationship Id="rId6" Type="http://schemas.microsoft.com/office/2007/relationships/hdphoto" Target="../media/hdphoto7.wdp"/><Relationship Id="rId5" Type="http://schemas.openxmlformats.org/officeDocument/2006/relationships/image" Target="../media/image53.jpeg"/><Relationship Id="rId4" Type="http://schemas.openxmlformats.org/officeDocument/2006/relationships/image" Target="../media/image52.tiff"/></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project.inria.fr/paiss/files/2018/07/zisserman-self-supervised.pdf" TargetMode="Externa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48.jpeg"/><Relationship Id="rId1" Type="http://schemas.openxmlformats.org/officeDocument/2006/relationships/slideLayout" Target="../slideLayouts/slideLayout2.xml"/><Relationship Id="rId5" Type="http://schemas.microsoft.com/office/2007/relationships/hdphoto" Target="../media/hdphoto9.wdp"/><Relationship Id="rId4" Type="http://schemas.openxmlformats.org/officeDocument/2006/relationships/image" Target="../media/image54.jpeg"/></Relationships>
</file>

<file path=ppt/slides/_rels/slide3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56.tiff"/><Relationship Id="rId1" Type="http://schemas.openxmlformats.org/officeDocument/2006/relationships/slideLayout" Target="../slideLayouts/slideLayout2.xml"/><Relationship Id="rId4" Type="http://schemas.microsoft.com/office/2007/relationships/hdphoto" Target="../media/hdphoto10.wdp"/></Relationships>
</file>

<file path=ppt/slides/_rels/slide33.xml.rels><?xml version="1.0" encoding="UTF-8" standalone="yes"?>
<Relationships xmlns="http://schemas.openxmlformats.org/package/2006/relationships"><Relationship Id="rId3" Type="http://schemas.openxmlformats.org/officeDocument/2006/relationships/image" Target="../media/image58.tiff"/><Relationship Id="rId2" Type="http://schemas.openxmlformats.org/officeDocument/2006/relationships/image" Target="../media/image57.png"/><Relationship Id="rId1" Type="http://schemas.openxmlformats.org/officeDocument/2006/relationships/slideLayout" Target="../slideLayouts/slideLayout2.xml"/><Relationship Id="rId4" Type="http://schemas.openxmlformats.org/officeDocument/2006/relationships/image" Target="../media/image59.tiff"/></Relationships>
</file>

<file path=ppt/slides/_rels/slide3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8.xml"/><Relationship Id="rId4" Type="http://schemas.openxmlformats.org/officeDocument/2006/relationships/image" Target="../media/image62.png"/></Relationships>
</file>

<file path=ppt/slides/_rels/slide35.xml.rels><?xml version="1.0" encoding="UTF-8" standalone="yes"?>
<Relationships xmlns="http://schemas.openxmlformats.org/package/2006/relationships"><Relationship Id="rId3" Type="http://schemas.openxmlformats.org/officeDocument/2006/relationships/image" Target="../media/image58.tiff"/><Relationship Id="rId2" Type="http://schemas.openxmlformats.org/officeDocument/2006/relationships/image" Target="../media/image63.png"/><Relationship Id="rId1" Type="http://schemas.openxmlformats.org/officeDocument/2006/relationships/slideLayout" Target="../slideLayouts/slideLayout2.xml"/><Relationship Id="rId5" Type="http://schemas.openxmlformats.org/officeDocument/2006/relationships/image" Target="../media/image61.png"/><Relationship Id="rId4" Type="http://schemas.openxmlformats.org/officeDocument/2006/relationships/image" Target="../media/image59.tiff"/></Relationships>
</file>

<file path=ppt/slides/_rels/slide36.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75.tiff"/><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79.tiff"/><Relationship Id="rId1" Type="http://schemas.openxmlformats.org/officeDocument/2006/relationships/slideLayout" Target="../slideLayouts/slideLayout2.xml"/><Relationship Id="rId4" Type="http://schemas.microsoft.com/office/2007/relationships/hdphoto" Target="../media/hdphoto10.wdp"/></Relationships>
</file>

<file path=ppt/slides/_rels/slide5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760.png"/><Relationship Id="rId1" Type="http://schemas.openxmlformats.org/officeDocument/2006/relationships/slideLayout" Target="../slideLayouts/slideLayout2.xml"/><Relationship Id="rId4" Type="http://schemas.openxmlformats.org/officeDocument/2006/relationships/image" Target="../media/image87.png"/></Relationships>
</file>

<file path=ppt/slides/_rels/slide58.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6.gif"/><Relationship Id="rId9" Type="http://schemas.openxmlformats.org/officeDocument/2006/relationships/image" Target="../media/image14.png"/></Relationships>
</file>

<file path=ppt/slides/_rels/slide60.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92.emf"/></Relationships>
</file>

<file path=ppt/slides/_rels/slide66.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6.gif"/><Relationship Id="rId7" Type="http://schemas.openxmlformats.org/officeDocument/2006/relationships/image" Target="../media/image23.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2.png"/><Relationship Id="rId11" Type="http://schemas.openxmlformats.org/officeDocument/2006/relationships/image" Target="../media/image27.png"/><Relationship Id="rId5" Type="http://schemas.openxmlformats.org/officeDocument/2006/relationships/image" Target="../media/image21.png"/><Relationship Id="rId10"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25.png"/></Relationships>
</file>

<file path=ppt/slides/_rels/slide9.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38.png"/><Relationship Id="rId3" Type="http://schemas.openxmlformats.org/officeDocument/2006/relationships/image" Target="../media/image28.png"/><Relationship Id="rId7" Type="http://schemas.openxmlformats.org/officeDocument/2006/relationships/image" Target="../media/image32.png"/><Relationship Id="rId12" Type="http://schemas.openxmlformats.org/officeDocument/2006/relationships/image" Target="../media/image37.png"/><Relationship Id="rId2" Type="http://schemas.openxmlformats.org/officeDocument/2006/relationships/image" Target="../media/image6.gif"/><Relationship Id="rId1" Type="http://schemas.openxmlformats.org/officeDocument/2006/relationships/slideLayout" Target="../slideLayouts/slideLayout2.xml"/><Relationship Id="rId6" Type="http://schemas.openxmlformats.org/officeDocument/2006/relationships/image" Target="../media/image31.png"/><Relationship Id="rId11" Type="http://schemas.openxmlformats.org/officeDocument/2006/relationships/image" Target="../media/image36.png"/><Relationship Id="rId5" Type="http://schemas.openxmlformats.org/officeDocument/2006/relationships/image" Target="../media/image30.png"/><Relationship Id="rId10" Type="http://schemas.openxmlformats.org/officeDocument/2006/relationships/image" Target="../media/image35.png"/><Relationship Id="rId4" Type="http://schemas.openxmlformats.org/officeDocument/2006/relationships/image" Target="../media/image29.png"/><Relationship Id="rId9" Type="http://schemas.openxmlformats.org/officeDocument/2006/relationships/image" Target="../media/image34.png"/><Relationship Id="rId14" Type="http://schemas.openxmlformats.org/officeDocument/2006/relationships/image" Target="../media/image3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3200" dirty="0"/>
              <a:t>Lecture 18: Autoencoders</a:t>
            </a:r>
            <a:endParaRPr lang="en-US" sz="2000" dirty="0"/>
          </a:p>
        </p:txBody>
      </p:sp>
      <p:sp>
        <p:nvSpPr>
          <p:cNvPr id="3" name="Slide Number Placeholder 2"/>
          <p:cNvSpPr>
            <a:spLocks noGrp="1"/>
          </p:cNvSpPr>
          <p:nvPr>
            <p:ph type="sldNum" sz="quarter" idx="12"/>
          </p:nvPr>
        </p:nvSpPr>
        <p:spPr/>
        <p:txBody>
          <a:bodyPr/>
          <a:lstStyle/>
          <a:p>
            <a:fld id="{81B7CCDB-6D39-0547-B7B3-C80E39D6513A}" type="slidenum">
              <a:rPr lang="en-US" smtClean="0"/>
              <a:t>1</a:t>
            </a:fld>
            <a:endParaRPr lang="en-US" dirty="0"/>
          </a:p>
        </p:txBody>
      </p:sp>
    </p:spTree>
    <p:extLst>
      <p:ext uri="{BB962C8B-B14F-4D97-AF65-F5344CB8AC3E}">
        <p14:creationId xmlns:p14="http://schemas.microsoft.com/office/powerpoint/2010/main" val="15866610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Representational Learning</a:t>
            </a:r>
          </a:p>
        </p:txBody>
      </p:sp>
      <p:sp>
        <p:nvSpPr>
          <p:cNvPr id="3" name="Content Placeholder 2"/>
          <p:cNvSpPr>
            <a:spLocks noGrp="1"/>
          </p:cNvSpPr>
          <p:nvPr>
            <p:ph idx="1"/>
          </p:nvPr>
        </p:nvSpPr>
        <p:spPr/>
        <p:txBody>
          <a:bodyPr/>
          <a:lstStyle/>
          <a:p>
            <a:r>
              <a:rPr lang="en-US" sz="2400" dirty="0"/>
              <a:t>Representation Matters</a:t>
            </a:r>
          </a:p>
        </p:txBody>
      </p:sp>
      <p:sp>
        <p:nvSpPr>
          <p:cNvPr id="251" name="Rounded Rectangle"/>
          <p:cNvSpPr/>
          <p:nvPr/>
        </p:nvSpPr>
        <p:spPr>
          <a:xfrm>
            <a:off x="4028661" y="2769704"/>
            <a:ext cx="4263433" cy="1391183"/>
          </a:xfrm>
          <a:prstGeom prst="roundRect">
            <a:avLst>
              <a:gd name="adj" fmla="val 15000"/>
            </a:avLst>
          </a:prstGeom>
          <a:ln w="38100">
            <a:solidFill>
              <a:schemeClr val="accent2">
                <a:hueOff val="-602737"/>
                <a:satOff val="7170"/>
                <a:lumOff val="14117"/>
              </a:schemeClr>
            </a:solidFill>
            <a:miter lim="400000"/>
          </a:ln>
        </p:spPr>
        <p:txBody>
          <a:bodyPr lIns="35719" tIns="35719" rIns="35719" bIns="35719" anchor="ctr"/>
          <a:lstStyle/>
          <a:p>
            <a:pPr>
              <a:defRPr sz="3200">
                <a:solidFill>
                  <a:srgbClr val="FFFFFF"/>
                </a:solidFill>
                <a:effectLst>
                  <a:outerShdw blurRad="25400" dist="33948" dir="2700000" rotWithShape="0">
                    <a:srgbClr val="3B3936"/>
                  </a:outerShdw>
                </a:effectLst>
              </a:defRPr>
            </a:pPr>
            <a:endParaRPr sz="2250"/>
          </a:p>
        </p:txBody>
      </p:sp>
      <p:sp>
        <p:nvSpPr>
          <p:cNvPr id="252" name="Representation"/>
          <p:cNvSpPr txBox="1"/>
          <p:nvPr/>
        </p:nvSpPr>
        <p:spPr>
          <a:xfrm>
            <a:off x="4083811" y="3167027"/>
            <a:ext cx="2296463" cy="503023"/>
          </a:xfrm>
          <a:prstGeom prst="rect">
            <a:avLst/>
          </a:prstGeom>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lvl1pPr>
              <a:defRPr>
                <a:solidFill>
                  <a:schemeClr val="accent2">
                    <a:hueOff val="597264"/>
                    <a:satOff val="5158"/>
                    <a:lumOff val="-17289"/>
                  </a:schemeClr>
                </a:solidFill>
              </a:defRPr>
            </a:lvl1pPr>
          </a:lstStyle>
          <a:p>
            <a:r>
              <a:rPr sz="2800" dirty="0"/>
              <a:t>Representation</a:t>
            </a:r>
          </a:p>
        </p:txBody>
      </p:sp>
      <mc:AlternateContent xmlns:mc="http://schemas.openxmlformats.org/markup-compatibility/2006" xmlns:a14="http://schemas.microsoft.com/office/drawing/2010/main">
        <mc:Choice Requires="a14">
          <p:sp>
            <p:nvSpPr>
              <p:cNvPr id="253" name="Equation"/>
              <p:cNvSpPr txBox="1"/>
              <p:nvPr/>
            </p:nvSpPr>
            <p:spPr>
              <a:xfrm>
                <a:off x="2330816" y="2844069"/>
                <a:ext cx="666849" cy="1015663"/>
              </a:xfrm>
              <a:prstGeom prst="rect">
                <a:avLst/>
              </a:prstGeom>
              <a:ln w="12700">
                <a:miter lim="400000"/>
              </a:ln>
            </p:spPr>
            <p:txBody>
              <a:bodyPr wrap="none" lIns="0" tIns="0" rIns="0" bIns="0">
                <a:spAutoFit/>
              </a:bodyPr>
              <a:lstStyle/>
              <a:p>
                <a:pPr defTabSz="642915" latinLnBrk="1">
                  <a:defRPr sz="1800">
                    <a:solidFill>
                      <a:srgbClr val="000000"/>
                    </a:solidFill>
                  </a:defRPr>
                </a:pPr>
                <a14:m>
                  <m:oMathPara xmlns:m="http://schemas.openxmlformats.org/officeDocument/2006/math">
                    <m:oMathParaPr>
                      <m:jc m:val="centerGroup"/>
                    </m:oMathParaPr>
                    <m:oMath xmlns:m="http://schemas.openxmlformats.org/officeDocument/2006/math">
                      <m:r>
                        <a:rPr sz="6600" i="1">
                          <a:solidFill>
                            <a:srgbClr val="414040"/>
                          </a:solidFill>
                          <a:latin typeface="Cambria Math" panose="02040503050406030204" pitchFamily="18" charset="0"/>
                        </a:rPr>
                        <m:t>𝑥</m:t>
                      </m:r>
                    </m:oMath>
                  </m:oMathPara>
                </a14:m>
                <a:endParaRPr sz="4711" dirty="0">
                  <a:solidFill>
                    <a:srgbClr val="414141"/>
                  </a:solidFill>
                </a:endParaRPr>
              </a:p>
            </p:txBody>
          </p:sp>
        </mc:Choice>
        <mc:Fallback xmlns="">
          <p:sp>
            <p:nvSpPr>
              <p:cNvPr id="253" name="Equation"/>
              <p:cNvSpPr txBox="1">
                <a:spLocks noRot="1" noChangeAspect="1" noMove="1" noResize="1" noEditPoints="1" noAdjustHandles="1" noChangeArrowheads="1" noChangeShapeType="1" noTextEdit="1"/>
              </p:cNvSpPr>
              <p:nvPr/>
            </p:nvSpPr>
            <p:spPr>
              <a:xfrm>
                <a:off x="2330816" y="2844069"/>
                <a:ext cx="666849" cy="1015663"/>
              </a:xfrm>
              <a:prstGeom prst="rect">
                <a:avLst/>
              </a:prstGeom>
              <a:blipFill rotWithShape="0">
                <a:blip r:embed="rId2"/>
                <a:stretch>
                  <a:fillRect/>
                </a:stretch>
              </a:blipFill>
              <a:ln w="12700">
                <a:miter lim="400000"/>
              </a:ln>
            </p:spPr>
            <p:txBody>
              <a:bodyPr/>
              <a:lstStyle/>
              <a:p>
                <a:r>
                  <a:rPr lang="en-US">
                    <a:noFill/>
                  </a:rPr>
                  <a:t> </a:t>
                </a:r>
              </a:p>
            </p:txBody>
          </p:sp>
        </mc:Fallback>
      </mc:AlternateContent>
      <p:sp>
        <p:nvSpPr>
          <p:cNvPr id="254" name="Line"/>
          <p:cNvSpPr/>
          <p:nvPr/>
        </p:nvSpPr>
        <p:spPr>
          <a:xfrm>
            <a:off x="3263571" y="3424461"/>
            <a:ext cx="475169" cy="1"/>
          </a:xfrm>
          <a:prstGeom prst="line">
            <a:avLst/>
          </a:prstGeom>
          <a:ln w="38100">
            <a:solidFill>
              <a:schemeClr val="accent2">
                <a:hueOff val="-602737"/>
                <a:satOff val="7170"/>
                <a:lumOff val="14117"/>
              </a:schemeClr>
            </a:solidFill>
            <a:miter lim="400000"/>
            <a:tailEnd type="triangle"/>
          </a:ln>
        </p:spPr>
        <p:txBody>
          <a:bodyPr lIns="35719" tIns="35719" rIns="35719" bIns="35719" anchor="ctr"/>
          <a:lstStyle/>
          <a:p>
            <a:pPr>
              <a:defRPr sz="3200"/>
            </a:pPr>
            <a:endParaRPr sz="2250"/>
          </a:p>
        </p:txBody>
      </p:sp>
      <p:sp>
        <p:nvSpPr>
          <p:cNvPr id="256" name="Task"/>
          <p:cNvSpPr txBox="1"/>
          <p:nvPr/>
        </p:nvSpPr>
        <p:spPr>
          <a:xfrm>
            <a:off x="7259995" y="3201217"/>
            <a:ext cx="694935" cy="503023"/>
          </a:xfrm>
          <a:prstGeom prst="rect">
            <a:avLst/>
          </a:prstGeom>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lvl1pPr>
              <a:defRPr>
                <a:solidFill>
                  <a:schemeClr val="accent2">
                    <a:hueOff val="597264"/>
                    <a:satOff val="5158"/>
                    <a:lumOff val="-17289"/>
                  </a:schemeClr>
                </a:solidFill>
              </a:defRPr>
            </a:lvl1pPr>
          </a:lstStyle>
          <a:p>
            <a:r>
              <a:rPr sz="2800" dirty="0"/>
              <a:t>Task</a:t>
            </a:r>
          </a:p>
        </p:txBody>
      </p:sp>
      <p:sp>
        <p:nvSpPr>
          <p:cNvPr id="257" name="Line"/>
          <p:cNvSpPr/>
          <p:nvPr/>
        </p:nvSpPr>
        <p:spPr>
          <a:xfrm>
            <a:off x="6494905" y="3458513"/>
            <a:ext cx="475169" cy="1"/>
          </a:xfrm>
          <a:prstGeom prst="line">
            <a:avLst/>
          </a:prstGeom>
          <a:ln w="38100">
            <a:solidFill>
              <a:schemeClr val="accent2">
                <a:hueOff val="-602737"/>
                <a:satOff val="7170"/>
                <a:lumOff val="14117"/>
              </a:schemeClr>
            </a:solidFill>
            <a:miter lim="400000"/>
            <a:tailEnd type="triangle"/>
          </a:ln>
        </p:spPr>
        <p:txBody>
          <a:bodyPr lIns="35719" tIns="35719" rIns="35719" bIns="35719" anchor="ctr"/>
          <a:lstStyle/>
          <a:p>
            <a:pPr>
              <a:defRPr sz="3200"/>
            </a:pPr>
            <a:endParaRPr sz="2250"/>
          </a:p>
        </p:txBody>
      </p:sp>
      <p:sp>
        <p:nvSpPr>
          <p:cNvPr id="258" name="Line"/>
          <p:cNvSpPr/>
          <p:nvPr/>
        </p:nvSpPr>
        <p:spPr>
          <a:xfrm>
            <a:off x="8582015" y="3479474"/>
            <a:ext cx="553253" cy="1"/>
          </a:xfrm>
          <a:prstGeom prst="line">
            <a:avLst/>
          </a:prstGeom>
          <a:ln w="38100">
            <a:solidFill>
              <a:schemeClr val="accent2">
                <a:hueOff val="-602737"/>
                <a:satOff val="7170"/>
                <a:lumOff val="14117"/>
              </a:schemeClr>
            </a:solidFill>
            <a:miter lim="400000"/>
            <a:tailEnd type="triangle"/>
          </a:ln>
        </p:spPr>
        <p:txBody>
          <a:bodyPr lIns="35719" tIns="35719" rIns="35719" bIns="35719" anchor="ctr"/>
          <a:lstStyle/>
          <a:p>
            <a:pPr>
              <a:defRPr sz="3200"/>
            </a:pPr>
            <a:endParaRPr sz="2250"/>
          </a:p>
        </p:txBody>
      </p:sp>
      <mc:AlternateContent xmlns:mc="http://schemas.openxmlformats.org/markup-compatibility/2006" xmlns:a14="http://schemas.microsoft.com/office/drawing/2010/main">
        <mc:Choice Requires="a14">
          <p:sp>
            <p:nvSpPr>
              <p:cNvPr id="260" name="Equation"/>
              <p:cNvSpPr txBox="1"/>
              <p:nvPr/>
            </p:nvSpPr>
            <p:spPr>
              <a:xfrm>
                <a:off x="9266834" y="2937202"/>
                <a:ext cx="689548" cy="1031051"/>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xmlns:m="http://schemas.openxmlformats.org/officeDocument/2006/math">
                    <m:oMathParaPr>
                      <m:jc m:val="centerGroup"/>
                    </m:oMathParaPr>
                    <m:oMath xmlns:m="http://schemas.openxmlformats.org/officeDocument/2006/math">
                      <m:acc>
                        <m:accPr>
                          <m:chr m:val="̂"/>
                          <m:ctrlPr>
                            <a:rPr lang="en-US" sz="6700" b="0" i="1" smtClean="0">
                              <a:solidFill>
                                <a:srgbClr val="414141"/>
                              </a:solidFill>
                              <a:latin typeface="Cambria Math" panose="02040503050406030204" pitchFamily="18" charset="0"/>
                            </a:rPr>
                          </m:ctrlPr>
                        </m:accPr>
                        <m:e>
                          <m:r>
                            <a:rPr lang="en-US" sz="6700" b="0" i="1" smtClean="0">
                              <a:solidFill>
                                <a:srgbClr val="414141"/>
                              </a:solidFill>
                              <a:latin typeface="Cambria Math" charset="0"/>
                            </a:rPr>
                            <m:t>𝑦</m:t>
                          </m:r>
                        </m:e>
                      </m:acc>
                    </m:oMath>
                  </m:oMathPara>
                </a14:m>
                <a:endParaRPr sz="6700" dirty="0">
                  <a:solidFill>
                    <a:srgbClr val="414141"/>
                  </a:solidFill>
                </a:endParaRPr>
              </a:p>
            </p:txBody>
          </p:sp>
        </mc:Choice>
        <mc:Fallback xmlns="">
          <p:sp>
            <p:nvSpPr>
              <p:cNvPr id="260" name="Equation"/>
              <p:cNvSpPr txBox="1">
                <a:spLocks noRot="1" noChangeAspect="1" noMove="1" noResize="1" noEditPoints="1" noAdjustHandles="1" noChangeArrowheads="1" noChangeShapeType="1" noTextEdit="1"/>
              </p:cNvSpPr>
              <p:nvPr/>
            </p:nvSpPr>
            <p:spPr>
              <a:xfrm>
                <a:off x="9266834" y="2937202"/>
                <a:ext cx="689548" cy="1031051"/>
              </a:xfrm>
              <a:prstGeom prst="rect">
                <a:avLst/>
              </a:prstGeom>
              <a:blipFill rotWithShape="0">
                <a:blip r:embed="rId3"/>
                <a:stretch>
                  <a:fillRect/>
                </a:stretch>
              </a:blipFill>
              <a:ln w="12700">
                <a:miter lim="400000"/>
              </a:ln>
            </p:spPr>
            <p:txBody>
              <a:bodyPr/>
              <a:lstStyle/>
              <a:p>
                <a:r>
                  <a:rPr lang="en-US">
                    <a:noFill/>
                  </a:rPr>
                  <a:t> </a:t>
                </a:r>
              </a:p>
            </p:txBody>
          </p:sp>
        </mc:Fallback>
      </mc:AlternateContent>
      <p:grpSp>
        <p:nvGrpSpPr>
          <p:cNvPr id="5" name="Group 4"/>
          <p:cNvGrpSpPr/>
          <p:nvPr/>
        </p:nvGrpSpPr>
        <p:grpSpPr>
          <a:xfrm>
            <a:off x="3870306" y="2676940"/>
            <a:ext cx="4580143" cy="1550505"/>
            <a:chOff x="3785391" y="2769704"/>
            <a:chExt cx="4241659" cy="1550505"/>
          </a:xfrm>
        </p:grpSpPr>
        <p:sp>
          <p:nvSpPr>
            <p:cNvPr id="261" name="Rounded Rectangle"/>
            <p:cNvSpPr/>
            <p:nvPr/>
          </p:nvSpPr>
          <p:spPr>
            <a:xfrm>
              <a:off x="3785391" y="2769704"/>
              <a:ext cx="4241659" cy="1550505"/>
            </a:xfrm>
            <a:prstGeom prst="roundRect">
              <a:avLst>
                <a:gd name="adj" fmla="val 9869"/>
              </a:avLst>
            </a:prstGeom>
            <a:blipFill>
              <a:blip r:embed="rId4"/>
            </a:blipFill>
            <a:ln w="12700">
              <a:miter lim="400000"/>
            </a:ln>
          </p:spPr>
          <p:txBody>
            <a:bodyPr lIns="35719" tIns="35719" rIns="35719" bIns="35719" anchor="ctr"/>
            <a:lstStyle/>
            <a:p>
              <a:pPr>
                <a:defRPr sz="3200">
                  <a:solidFill>
                    <a:srgbClr val="FFFFFF"/>
                  </a:solidFill>
                  <a:effectLst>
                    <a:outerShdw blurRad="25400" dist="33948" dir="2700000" rotWithShape="0">
                      <a:srgbClr val="3B3936"/>
                    </a:outerShdw>
                  </a:effectLst>
                </a:defRPr>
              </a:pPr>
              <a:endParaRPr sz="2250"/>
            </a:p>
          </p:txBody>
        </p:sp>
        <p:pic>
          <p:nvPicPr>
            <p:cNvPr id="262" name="Image" descr="Image"/>
            <p:cNvPicPr>
              <a:picLocks noChangeAspect="1"/>
            </p:cNvPicPr>
            <p:nvPr/>
          </p:nvPicPr>
          <p:blipFill>
            <a:blip r:embed="rId5">
              <a:extLst/>
            </a:blip>
            <a:srcRect r="54012"/>
            <a:stretch>
              <a:fillRect/>
            </a:stretch>
          </p:blipFill>
          <p:spPr>
            <a:xfrm>
              <a:off x="4469537" y="2844069"/>
              <a:ext cx="2945287" cy="1405344"/>
            </a:xfrm>
            <a:prstGeom prst="rect">
              <a:avLst/>
            </a:prstGeom>
            <a:ln w="12700">
              <a:miter lim="400000"/>
            </a:ln>
          </p:spPr>
        </p:pic>
      </p:grpSp>
    </p:spTree>
    <p:extLst>
      <p:ext uri="{BB962C8B-B14F-4D97-AF65-F5344CB8AC3E}">
        <p14:creationId xmlns:p14="http://schemas.microsoft.com/office/powerpoint/2010/main" val="1869695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1000"/>
                                  </p:stCondLst>
                                  <p:childTnLst>
                                    <p:set>
                                      <p:cBhvr>
                                        <p:cTn id="6" dur="1" fill="hold">
                                          <p:stCondLst>
                                            <p:cond delay="0"/>
                                          </p:stCondLst>
                                        </p:cTn>
                                        <p:tgtEl>
                                          <p:spTgt spid="26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0"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Representational Learning (</a:t>
            </a:r>
            <a:r>
              <a:rPr lang="en-US" dirty="0" err="1"/>
              <a:t>cont</a:t>
            </a:r>
            <a:r>
              <a:rPr lang="en-US" dirty="0"/>
              <a:t>)</a:t>
            </a:r>
          </a:p>
        </p:txBody>
      </p:sp>
      <p:pic>
        <p:nvPicPr>
          <p:cNvPr id="6" name="Immagine 5">
            <a:extLst>
              <a:ext uri="{FF2B5EF4-FFF2-40B4-BE49-F238E27FC236}">
                <a16:creationId xmlns:a16="http://schemas.microsoft.com/office/drawing/2014/main" id="{2B00386C-07CD-46D8-B7BE-543B8BAA0130}"/>
              </a:ext>
            </a:extLst>
          </p:cNvPr>
          <p:cNvPicPr>
            <a:picLocks noChangeAspect="1"/>
          </p:cNvPicPr>
          <p:nvPr/>
        </p:nvPicPr>
        <p:blipFill>
          <a:blip r:embed="rId2"/>
          <a:stretch>
            <a:fillRect/>
          </a:stretch>
        </p:blipFill>
        <p:spPr>
          <a:xfrm>
            <a:off x="1869975" y="1159017"/>
            <a:ext cx="8452049" cy="4988770"/>
          </a:xfrm>
          <a:prstGeom prst="rect">
            <a:avLst/>
          </a:prstGeom>
        </p:spPr>
      </p:pic>
    </p:spTree>
    <p:extLst>
      <p:ext uri="{BB962C8B-B14F-4D97-AF65-F5344CB8AC3E}">
        <p14:creationId xmlns:p14="http://schemas.microsoft.com/office/powerpoint/2010/main" val="12694075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Representational Learning (</a:t>
            </a:r>
            <a:r>
              <a:rPr lang="en-US" dirty="0" err="1"/>
              <a:t>cont</a:t>
            </a:r>
            <a:r>
              <a:rPr lang="en-US" dirty="0"/>
              <a:t>)</a:t>
            </a:r>
          </a:p>
        </p:txBody>
      </p:sp>
      <p:pic>
        <p:nvPicPr>
          <p:cNvPr id="9" name="Picture 8"/>
          <p:cNvPicPr>
            <a:picLocks noChangeAspect="1"/>
          </p:cNvPicPr>
          <p:nvPr/>
        </p:nvPicPr>
        <p:blipFill>
          <a:blip r:embed="rId2"/>
          <a:stretch>
            <a:fillRect/>
          </a:stretch>
        </p:blipFill>
        <p:spPr>
          <a:xfrm>
            <a:off x="445844" y="983807"/>
            <a:ext cx="11300311" cy="4697155"/>
          </a:xfrm>
          <a:prstGeom prst="rect">
            <a:avLst/>
          </a:prstGeom>
        </p:spPr>
      </p:pic>
    </p:spTree>
    <p:extLst>
      <p:ext uri="{BB962C8B-B14F-4D97-AF65-F5344CB8AC3E}">
        <p14:creationId xmlns:p14="http://schemas.microsoft.com/office/powerpoint/2010/main" val="18299418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Representational Learning: Supervised Learning</a:t>
            </a:r>
          </a:p>
        </p:txBody>
      </p:sp>
      <p:sp>
        <p:nvSpPr>
          <p:cNvPr id="4" name="Slide Number Placeholder 3"/>
          <p:cNvSpPr>
            <a:spLocks noGrp="1"/>
          </p:cNvSpPr>
          <p:nvPr>
            <p:ph type="sldNum" sz="quarter" idx="12"/>
          </p:nvPr>
        </p:nvSpPr>
        <p:spPr/>
        <p:txBody>
          <a:bodyPr/>
          <a:lstStyle/>
          <a:p>
            <a:fld id="{81B7CCDB-6D39-0547-B7B3-C80E39D6513A}" type="slidenum">
              <a:rPr lang="en-US" smtClean="0"/>
              <a:pPr/>
              <a:t>13</a:t>
            </a:fld>
            <a:endParaRPr lang="en-US"/>
          </a:p>
        </p:txBody>
      </p:sp>
      <p:pic>
        <p:nvPicPr>
          <p:cNvPr id="6" name="Picture 5"/>
          <p:cNvPicPr>
            <a:picLocks noChangeAspect="1"/>
          </p:cNvPicPr>
          <p:nvPr/>
        </p:nvPicPr>
        <p:blipFill>
          <a:blip r:embed="rId2"/>
          <a:stretch>
            <a:fillRect/>
          </a:stretch>
        </p:blipFill>
        <p:spPr>
          <a:xfrm>
            <a:off x="689324" y="2416908"/>
            <a:ext cx="2168815" cy="2268581"/>
          </a:xfrm>
          <a:prstGeom prst="rect">
            <a:avLst/>
          </a:prstGeom>
        </p:spPr>
      </p:pic>
      <p:sp>
        <p:nvSpPr>
          <p:cNvPr id="3" name="Trapezoid 2"/>
          <p:cNvSpPr>
            <a:spLocks noChangeAspect="1"/>
          </p:cNvSpPr>
          <p:nvPr/>
        </p:nvSpPr>
        <p:spPr>
          <a:xfrm rot="5400000">
            <a:off x="3225235" y="2636799"/>
            <a:ext cx="1829888" cy="1828800"/>
          </a:xfrm>
          <a:prstGeom prst="trapezoid">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ight Arrow 14"/>
          <p:cNvSpPr/>
          <p:nvPr/>
        </p:nvSpPr>
        <p:spPr>
          <a:xfrm>
            <a:off x="9749482" y="3170538"/>
            <a:ext cx="951470" cy="593124"/>
          </a:xfrm>
          <a:prstGeom prst="rightArrow">
            <a:avLst/>
          </a:prstGeom>
          <a:solidFill>
            <a:schemeClr val="tx1">
              <a:lumMod val="75000"/>
              <a:lumOff val="2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p:cNvSpPr txBox="1"/>
          <p:nvPr/>
        </p:nvSpPr>
        <p:spPr>
          <a:xfrm>
            <a:off x="10700952" y="3282434"/>
            <a:ext cx="1288045" cy="369332"/>
          </a:xfrm>
          <a:prstGeom prst="rect">
            <a:avLst/>
          </a:prstGeom>
          <a:noFill/>
        </p:spPr>
        <p:txBody>
          <a:bodyPr wrap="none" rtlCol="0">
            <a:spAutoFit/>
          </a:bodyPr>
          <a:lstStyle/>
          <a:p>
            <a:r>
              <a:rPr lang="en-US" dirty="0"/>
              <a:t>{</a:t>
            </a:r>
            <a:r>
              <a:rPr lang="en-US" dirty="0" err="1"/>
              <a:t>Cat,Dog</a:t>
            </a:r>
            <a:r>
              <a:rPr lang="en-US" dirty="0"/>
              <a:t>,</a:t>
            </a:r>
            <a:r>
              <a:rPr lang="mr-IN" dirty="0"/>
              <a:t>…</a:t>
            </a:r>
            <a:r>
              <a:rPr lang="en-US" dirty="0"/>
              <a:t>}</a:t>
            </a:r>
          </a:p>
        </p:txBody>
      </p:sp>
      <p:sp>
        <p:nvSpPr>
          <p:cNvPr id="7" name="TextBox 6"/>
          <p:cNvSpPr txBox="1"/>
          <p:nvPr/>
        </p:nvSpPr>
        <p:spPr>
          <a:xfrm>
            <a:off x="534528" y="1233186"/>
            <a:ext cx="9424375" cy="400110"/>
          </a:xfrm>
          <a:prstGeom prst="rect">
            <a:avLst/>
          </a:prstGeom>
          <a:noFill/>
        </p:spPr>
        <p:txBody>
          <a:bodyPr wrap="none" rtlCol="0">
            <a:spAutoFit/>
          </a:bodyPr>
          <a:lstStyle/>
          <a:p>
            <a:pPr algn="ctr"/>
            <a:r>
              <a:rPr lang="en-US" sz="2000" dirty="0">
                <a:solidFill>
                  <a:schemeClr val="tx1">
                    <a:lumMod val="75000"/>
                    <a:lumOff val="25000"/>
                  </a:schemeClr>
                </a:solidFill>
                <a:latin typeface="Karla" charset="0"/>
                <a:ea typeface="Karla" charset="0"/>
                <a:cs typeface="Karla" charset="0"/>
              </a:rPr>
              <a:t>We train the two networks by minimizing the loss function (cross entropy loss)</a:t>
            </a:r>
          </a:p>
        </p:txBody>
      </p:sp>
      <p:sp>
        <p:nvSpPr>
          <p:cNvPr id="11" name="Trapezoid 10"/>
          <p:cNvSpPr>
            <a:spLocks noChangeAspect="1"/>
          </p:cNvSpPr>
          <p:nvPr/>
        </p:nvSpPr>
        <p:spPr>
          <a:xfrm rot="5400000">
            <a:off x="7655314" y="2636799"/>
            <a:ext cx="1829888" cy="1828800"/>
          </a:xfrm>
          <a:prstGeom prst="trapezoid">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 name="TextBox 4"/>
          <p:cNvSpPr txBox="1"/>
          <p:nvPr/>
        </p:nvSpPr>
        <p:spPr>
          <a:xfrm>
            <a:off x="5422219" y="3195765"/>
            <a:ext cx="1941814" cy="523220"/>
          </a:xfrm>
          <a:prstGeom prst="rect">
            <a:avLst/>
          </a:prstGeom>
          <a:noFill/>
        </p:spPr>
        <p:txBody>
          <a:bodyPr wrap="none" rtlCol="0">
            <a:spAutoFit/>
          </a:bodyPr>
          <a:lstStyle/>
          <a:p>
            <a:r>
              <a:rPr lang="en-US" sz="2800" dirty="0">
                <a:latin typeface="Cambria Math" charset="0"/>
                <a:ea typeface="Cambria Math" charset="0"/>
                <a:cs typeface="Cambria Math" charset="0"/>
              </a:rPr>
              <a:t>{ Features }</a:t>
            </a:r>
          </a:p>
        </p:txBody>
      </p:sp>
      <p:sp>
        <p:nvSpPr>
          <p:cNvPr id="8" name="TextBox 7"/>
          <p:cNvSpPr txBox="1"/>
          <p:nvPr/>
        </p:nvSpPr>
        <p:spPr>
          <a:xfrm>
            <a:off x="3102211" y="4806744"/>
            <a:ext cx="2993127" cy="369332"/>
          </a:xfrm>
          <a:prstGeom prst="rect">
            <a:avLst/>
          </a:prstGeom>
          <a:noFill/>
        </p:spPr>
        <p:txBody>
          <a:bodyPr wrap="none" rtlCol="0">
            <a:spAutoFit/>
          </a:bodyPr>
          <a:lstStyle/>
          <a:p>
            <a:r>
              <a:rPr lang="en-US" dirty="0">
                <a:solidFill>
                  <a:schemeClr val="tx1">
                    <a:lumMod val="75000"/>
                    <a:lumOff val="25000"/>
                  </a:schemeClr>
                </a:solidFill>
                <a:latin typeface="Karla" charset="0"/>
                <a:ea typeface="Karla" charset="0"/>
                <a:cs typeface="Karla" charset="0"/>
              </a:rPr>
              <a:t>Feature Discovery Network</a:t>
            </a:r>
          </a:p>
        </p:txBody>
      </p:sp>
      <p:sp>
        <p:nvSpPr>
          <p:cNvPr id="9" name="TextBox 8"/>
          <p:cNvSpPr txBox="1"/>
          <p:nvPr/>
        </p:nvSpPr>
        <p:spPr>
          <a:xfrm>
            <a:off x="7637754" y="4806744"/>
            <a:ext cx="2579552" cy="369332"/>
          </a:xfrm>
          <a:prstGeom prst="rect">
            <a:avLst/>
          </a:prstGeom>
          <a:noFill/>
        </p:spPr>
        <p:txBody>
          <a:bodyPr wrap="none" rtlCol="0">
            <a:spAutoFit/>
          </a:bodyPr>
          <a:lstStyle/>
          <a:p>
            <a:r>
              <a:rPr lang="en-US" dirty="0">
                <a:solidFill>
                  <a:schemeClr val="tx1">
                    <a:lumMod val="75000"/>
                    <a:lumOff val="25000"/>
                  </a:schemeClr>
                </a:solidFill>
                <a:latin typeface="Karla" charset="0"/>
                <a:ea typeface="Karla" charset="0"/>
                <a:cs typeface="Karla" charset="0"/>
              </a:rPr>
              <a:t>Classification Network</a:t>
            </a:r>
          </a:p>
        </p:txBody>
      </p:sp>
      <p:sp>
        <p:nvSpPr>
          <p:cNvPr id="17" name="TextBox 16"/>
          <p:cNvSpPr txBox="1"/>
          <p:nvPr/>
        </p:nvSpPr>
        <p:spPr>
          <a:xfrm>
            <a:off x="1470989" y="1950109"/>
            <a:ext cx="605483" cy="461665"/>
          </a:xfrm>
          <a:prstGeom prst="rect">
            <a:avLst/>
          </a:prstGeom>
          <a:noFill/>
        </p:spPr>
        <p:txBody>
          <a:bodyPr wrap="square" rtlCol="0">
            <a:spAutoFit/>
          </a:bodyPr>
          <a:lstStyle/>
          <a:p>
            <a:pPr algn="ctr"/>
            <a:r>
              <a:rPr lang="en-US" sz="2400" i="1" dirty="0">
                <a:latin typeface="Cambria Math" charset="0"/>
                <a:ea typeface="Cambria Math" charset="0"/>
                <a:cs typeface="Cambria Math" charset="0"/>
              </a:rPr>
              <a:t>x</a:t>
            </a:r>
          </a:p>
        </p:txBody>
      </p:sp>
    </p:spTree>
    <p:extLst>
      <p:ext uri="{BB962C8B-B14F-4D97-AF65-F5344CB8AC3E}">
        <p14:creationId xmlns:p14="http://schemas.microsoft.com/office/powerpoint/2010/main" val="3643734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Representational Learning: Self-supervised Learning</a:t>
            </a:r>
          </a:p>
        </p:txBody>
      </p:sp>
      <p:sp>
        <p:nvSpPr>
          <p:cNvPr id="4" name="Slide Number Placeholder 3"/>
          <p:cNvSpPr>
            <a:spLocks noGrp="1"/>
          </p:cNvSpPr>
          <p:nvPr>
            <p:ph type="sldNum" sz="quarter" idx="12"/>
          </p:nvPr>
        </p:nvSpPr>
        <p:spPr/>
        <p:txBody>
          <a:bodyPr/>
          <a:lstStyle/>
          <a:p>
            <a:fld id="{81B7CCDB-6D39-0547-B7B3-C80E39D6513A}" type="slidenum">
              <a:rPr lang="en-US" smtClean="0"/>
              <a:pPr/>
              <a:t>14</a:t>
            </a:fld>
            <a:endParaRPr lang="en-US"/>
          </a:p>
        </p:txBody>
      </p:sp>
      <p:pic>
        <p:nvPicPr>
          <p:cNvPr id="6" name="Picture 5"/>
          <p:cNvPicPr>
            <a:picLocks noChangeAspect="1"/>
          </p:cNvPicPr>
          <p:nvPr/>
        </p:nvPicPr>
        <p:blipFill>
          <a:blip r:embed="rId2"/>
          <a:stretch>
            <a:fillRect/>
          </a:stretch>
        </p:blipFill>
        <p:spPr>
          <a:xfrm>
            <a:off x="689324" y="2416908"/>
            <a:ext cx="2168815" cy="2268581"/>
          </a:xfrm>
          <a:prstGeom prst="rect">
            <a:avLst/>
          </a:prstGeom>
        </p:spPr>
      </p:pic>
      <p:sp>
        <p:nvSpPr>
          <p:cNvPr id="3" name="Trapezoid 2"/>
          <p:cNvSpPr>
            <a:spLocks noChangeAspect="1"/>
          </p:cNvSpPr>
          <p:nvPr/>
        </p:nvSpPr>
        <p:spPr>
          <a:xfrm rot="5400000">
            <a:off x="3225235" y="2636799"/>
            <a:ext cx="1829888" cy="1828800"/>
          </a:xfrm>
          <a:prstGeom prst="trapezoid">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 name="TextBox 6"/>
              <p:cNvSpPr txBox="1"/>
              <p:nvPr/>
            </p:nvSpPr>
            <p:spPr>
              <a:xfrm>
                <a:off x="592236" y="1233186"/>
                <a:ext cx="10873874" cy="400110"/>
              </a:xfrm>
              <a:prstGeom prst="rect">
                <a:avLst/>
              </a:prstGeom>
              <a:noFill/>
            </p:spPr>
            <p:txBody>
              <a:bodyPr wrap="none" rtlCol="0">
                <a:spAutoFit/>
              </a:bodyPr>
              <a:lstStyle/>
              <a:p>
                <a:r>
                  <a:rPr lang="en-US" sz="2000" dirty="0">
                    <a:solidFill>
                      <a:schemeClr val="tx1">
                        <a:lumMod val="75000"/>
                        <a:lumOff val="25000"/>
                      </a:schemeClr>
                    </a:solidFill>
                    <a:latin typeface="Karla" charset="0"/>
                    <a:ea typeface="Karla" charset="0"/>
                    <a:cs typeface="Karla" charset="0"/>
                  </a:rPr>
                  <a:t>We train the two networks by minimizing the reconstruction loss function: </a:t>
                </a:r>
                <a14:m>
                  <m:oMath xmlns:m="http://schemas.openxmlformats.org/officeDocument/2006/math">
                    <m:r>
                      <a:rPr lang="en-US" sz="2000" b="0" i="1" smtClean="0">
                        <a:solidFill>
                          <a:schemeClr val="tx1">
                            <a:lumMod val="75000"/>
                            <a:lumOff val="25000"/>
                          </a:schemeClr>
                        </a:solidFill>
                        <a:latin typeface="Cambria Math" charset="0"/>
                        <a:ea typeface="Karla" charset="0"/>
                        <a:cs typeface="Karla" charset="0"/>
                      </a:rPr>
                      <m:t>ℒ</m:t>
                    </m:r>
                    <m:r>
                      <a:rPr lang="en-US" sz="2000" b="0" i="1" smtClean="0">
                        <a:solidFill>
                          <a:schemeClr val="tx1">
                            <a:lumMod val="75000"/>
                            <a:lumOff val="25000"/>
                          </a:schemeClr>
                        </a:solidFill>
                        <a:latin typeface="Cambria Math" charset="0"/>
                        <a:ea typeface="Karla" charset="0"/>
                        <a:cs typeface="Karla" charset="0"/>
                      </a:rPr>
                      <m:t>=∑</m:t>
                    </m:r>
                    <m:sSup>
                      <m:sSupPr>
                        <m:ctrlPr>
                          <a:rPr lang="en-US" sz="2000" b="0" i="1" smtClean="0">
                            <a:solidFill>
                              <a:schemeClr val="tx1">
                                <a:lumMod val="75000"/>
                                <a:lumOff val="25000"/>
                              </a:schemeClr>
                            </a:solidFill>
                            <a:latin typeface="Cambria Math" panose="02040503050406030204" pitchFamily="18" charset="0"/>
                            <a:ea typeface="Karla" charset="0"/>
                            <a:cs typeface="Karla" charset="0"/>
                          </a:rPr>
                        </m:ctrlPr>
                      </m:sSupPr>
                      <m:e>
                        <m:d>
                          <m:dPr>
                            <m:ctrlPr>
                              <a:rPr lang="en-US" sz="2000" b="0" i="1" smtClean="0">
                                <a:solidFill>
                                  <a:schemeClr val="tx1">
                                    <a:lumMod val="75000"/>
                                    <a:lumOff val="25000"/>
                                  </a:schemeClr>
                                </a:solidFill>
                                <a:latin typeface="Cambria Math" panose="02040503050406030204" pitchFamily="18" charset="0"/>
                                <a:ea typeface="Karla" charset="0"/>
                                <a:cs typeface="Karla" charset="0"/>
                              </a:rPr>
                            </m:ctrlPr>
                          </m:dPr>
                          <m:e>
                            <m:sSub>
                              <m:sSubPr>
                                <m:ctrlPr>
                                  <a:rPr lang="en-US" sz="2000" i="1">
                                    <a:solidFill>
                                      <a:schemeClr val="tx1">
                                        <a:lumMod val="75000"/>
                                        <a:lumOff val="25000"/>
                                      </a:schemeClr>
                                    </a:solidFill>
                                    <a:latin typeface="Cambria Math" panose="02040503050406030204" pitchFamily="18" charset="0"/>
                                    <a:ea typeface="Karla" charset="0"/>
                                    <a:cs typeface="Karla" charset="0"/>
                                  </a:rPr>
                                </m:ctrlPr>
                              </m:sSubPr>
                              <m:e>
                                <m:r>
                                  <a:rPr lang="en-US" sz="2000" i="1">
                                    <a:solidFill>
                                      <a:schemeClr val="tx1">
                                        <a:lumMod val="75000"/>
                                        <a:lumOff val="25000"/>
                                      </a:schemeClr>
                                    </a:solidFill>
                                    <a:latin typeface="Cambria Math" charset="0"/>
                                    <a:ea typeface="Karla" charset="0"/>
                                    <a:cs typeface="Karla" charset="0"/>
                                  </a:rPr>
                                  <m:t>𝑥</m:t>
                                </m:r>
                              </m:e>
                              <m:sub>
                                <m:r>
                                  <a:rPr lang="en-US" sz="2000" i="1">
                                    <a:solidFill>
                                      <a:schemeClr val="tx1">
                                        <a:lumMod val="75000"/>
                                        <a:lumOff val="25000"/>
                                      </a:schemeClr>
                                    </a:solidFill>
                                    <a:latin typeface="Cambria Math" charset="0"/>
                                    <a:ea typeface="Karla" charset="0"/>
                                    <a:cs typeface="Karla" charset="0"/>
                                  </a:rPr>
                                  <m:t>𝑖</m:t>
                                </m:r>
                              </m:sub>
                            </m:sSub>
                            <m:r>
                              <a:rPr lang="en-US" sz="2000" i="1">
                                <a:solidFill>
                                  <a:schemeClr val="tx1">
                                    <a:lumMod val="75000"/>
                                    <a:lumOff val="25000"/>
                                  </a:schemeClr>
                                </a:solidFill>
                                <a:latin typeface="Cambria Math" charset="0"/>
                                <a:ea typeface="Karla" charset="0"/>
                                <a:cs typeface="Karla" charset="0"/>
                              </a:rPr>
                              <m:t>−</m:t>
                            </m:r>
                            <m:sSub>
                              <m:sSubPr>
                                <m:ctrlPr>
                                  <a:rPr lang="en-US" sz="2000" i="1">
                                    <a:solidFill>
                                      <a:schemeClr val="tx1">
                                        <a:lumMod val="75000"/>
                                        <a:lumOff val="25000"/>
                                      </a:schemeClr>
                                    </a:solidFill>
                                    <a:latin typeface="Cambria Math" panose="02040503050406030204" pitchFamily="18" charset="0"/>
                                    <a:ea typeface="Karla" charset="0"/>
                                    <a:cs typeface="Karla" charset="0"/>
                                  </a:rPr>
                                </m:ctrlPr>
                              </m:sSubPr>
                              <m:e>
                                <m:acc>
                                  <m:accPr>
                                    <m:chr m:val="̂"/>
                                    <m:ctrlPr>
                                      <a:rPr lang="en-US" sz="2000" i="1">
                                        <a:solidFill>
                                          <a:schemeClr val="tx1">
                                            <a:lumMod val="75000"/>
                                            <a:lumOff val="25000"/>
                                          </a:schemeClr>
                                        </a:solidFill>
                                        <a:latin typeface="Cambria Math" panose="02040503050406030204" pitchFamily="18" charset="0"/>
                                        <a:ea typeface="Karla" charset="0"/>
                                        <a:cs typeface="Karla" charset="0"/>
                                      </a:rPr>
                                    </m:ctrlPr>
                                  </m:accPr>
                                  <m:e>
                                    <m:r>
                                      <a:rPr lang="en-US" sz="2000" i="1">
                                        <a:solidFill>
                                          <a:schemeClr val="tx1">
                                            <a:lumMod val="75000"/>
                                            <a:lumOff val="25000"/>
                                          </a:schemeClr>
                                        </a:solidFill>
                                        <a:latin typeface="Cambria Math" charset="0"/>
                                        <a:ea typeface="Karla" charset="0"/>
                                        <a:cs typeface="Karla" charset="0"/>
                                      </a:rPr>
                                      <m:t>𝑥</m:t>
                                    </m:r>
                                  </m:e>
                                </m:acc>
                              </m:e>
                              <m:sub>
                                <m:r>
                                  <a:rPr lang="en-US" sz="2000" i="1">
                                    <a:solidFill>
                                      <a:schemeClr val="tx1">
                                        <a:lumMod val="75000"/>
                                        <a:lumOff val="25000"/>
                                      </a:schemeClr>
                                    </a:solidFill>
                                    <a:latin typeface="Cambria Math" charset="0"/>
                                    <a:ea typeface="Karla" charset="0"/>
                                    <a:cs typeface="Karla" charset="0"/>
                                  </a:rPr>
                                  <m:t>𝑖</m:t>
                                </m:r>
                              </m:sub>
                            </m:sSub>
                          </m:e>
                        </m:d>
                      </m:e>
                      <m:sup>
                        <m:r>
                          <a:rPr lang="en-US" sz="2000" b="0" i="0" smtClean="0">
                            <a:solidFill>
                              <a:schemeClr val="tx1">
                                <a:lumMod val="75000"/>
                                <a:lumOff val="25000"/>
                              </a:schemeClr>
                            </a:solidFill>
                            <a:latin typeface="Cambria Math" charset="0"/>
                            <a:ea typeface="Karla" charset="0"/>
                            <a:cs typeface="Karla" charset="0"/>
                          </a:rPr>
                          <m:t>2</m:t>
                        </m:r>
                      </m:sup>
                    </m:sSup>
                  </m:oMath>
                </a14:m>
                <a:endParaRPr lang="en-US" sz="2000" dirty="0">
                  <a:solidFill>
                    <a:schemeClr val="tx1">
                      <a:lumMod val="75000"/>
                      <a:lumOff val="25000"/>
                    </a:schemeClr>
                  </a:solidFill>
                  <a:latin typeface="Karla" charset="0"/>
                  <a:ea typeface="Karla" charset="0"/>
                  <a:cs typeface="Karla"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592236" y="1233186"/>
                <a:ext cx="10873874" cy="400110"/>
              </a:xfrm>
              <a:prstGeom prst="rect">
                <a:avLst/>
              </a:prstGeom>
              <a:blipFill rotWithShape="0">
                <a:blip r:embed="rId3"/>
                <a:stretch>
                  <a:fillRect l="-561" t="-6061" b="-27273"/>
                </a:stretch>
              </a:blipFill>
            </p:spPr>
            <p:txBody>
              <a:bodyPr/>
              <a:lstStyle/>
              <a:p>
                <a:r>
                  <a:rPr lang="en-US">
                    <a:noFill/>
                  </a:rPr>
                  <a:t> </a:t>
                </a:r>
              </a:p>
            </p:txBody>
          </p:sp>
        </mc:Fallback>
      </mc:AlternateContent>
      <p:sp>
        <p:nvSpPr>
          <p:cNvPr id="11" name="Trapezoid 10"/>
          <p:cNvSpPr>
            <a:spLocks noChangeAspect="1"/>
          </p:cNvSpPr>
          <p:nvPr/>
        </p:nvSpPr>
        <p:spPr>
          <a:xfrm rot="16200000">
            <a:off x="7568815" y="2636799"/>
            <a:ext cx="1829888" cy="1828800"/>
          </a:xfrm>
          <a:prstGeom prst="trapezoid">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 name="TextBox 4"/>
          <p:cNvSpPr txBox="1"/>
          <p:nvPr/>
        </p:nvSpPr>
        <p:spPr>
          <a:xfrm>
            <a:off x="5422219" y="3195765"/>
            <a:ext cx="1941814" cy="523220"/>
          </a:xfrm>
          <a:prstGeom prst="rect">
            <a:avLst/>
          </a:prstGeom>
          <a:noFill/>
        </p:spPr>
        <p:txBody>
          <a:bodyPr wrap="none" rtlCol="0">
            <a:spAutoFit/>
          </a:bodyPr>
          <a:lstStyle/>
          <a:p>
            <a:r>
              <a:rPr lang="en-US" sz="2800" dirty="0">
                <a:latin typeface="Cambria Math" charset="0"/>
                <a:ea typeface="Cambria Math" charset="0"/>
                <a:cs typeface="Cambria Math" charset="0"/>
              </a:rPr>
              <a:t>{ Features }</a:t>
            </a:r>
          </a:p>
        </p:txBody>
      </p:sp>
      <p:sp>
        <p:nvSpPr>
          <p:cNvPr id="8" name="TextBox 7"/>
          <p:cNvSpPr txBox="1"/>
          <p:nvPr/>
        </p:nvSpPr>
        <p:spPr>
          <a:xfrm>
            <a:off x="3102211" y="4806744"/>
            <a:ext cx="2993127" cy="369332"/>
          </a:xfrm>
          <a:prstGeom prst="rect">
            <a:avLst/>
          </a:prstGeom>
          <a:noFill/>
        </p:spPr>
        <p:txBody>
          <a:bodyPr wrap="none" rtlCol="0">
            <a:spAutoFit/>
          </a:bodyPr>
          <a:lstStyle/>
          <a:p>
            <a:r>
              <a:rPr lang="en-US" dirty="0">
                <a:solidFill>
                  <a:schemeClr val="tx1">
                    <a:lumMod val="75000"/>
                    <a:lumOff val="25000"/>
                  </a:schemeClr>
                </a:solidFill>
                <a:latin typeface="Karla" charset="0"/>
                <a:ea typeface="Karla" charset="0"/>
                <a:cs typeface="Karla" charset="0"/>
              </a:rPr>
              <a:t>Feature Discovery Network</a:t>
            </a:r>
          </a:p>
        </p:txBody>
      </p:sp>
      <p:sp>
        <p:nvSpPr>
          <p:cNvPr id="9" name="TextBox 8"/>
          <p:cNvSpPr txBox="1"/>
          <p:nvPr/>
        </p:nvSpPr>
        <p:spPr>
          <a:xfrm>
            <a:off x="7637754" y="4806744"/>
            <a:ext cx="1895071" cy="369332"/>
          </a:xfrm>
          <a:prstGeom prst="rect">
            <a:avLst/>
          </a:prstGeom>
          <a:noFill/>
        </p:spPr>
        <p:txBody>
          <a:bodyPr wrap="none" rtlCol="0">
            <a:spAutoFit/>
          </a:bodyPr>
          <a:lstStyle/>
          <a:p>
            <a:r>
              <a:rPr lang="en-US">
                <a:solidFill>
                  <a:schemeClr val="tx1">
                    <a:lumMod val="75000"/>
                    <a:lumOff val="25000"/>
                  </a:schemeClr>
                </a:solidFill>
                <a:latin typeface="Karla" charset="0"/>
                <a:ea typeface="Karla" charset="0"/>
                <a:cs typeface="Karla" charset="0"/>
              </a:rPr>
              <a:t>Second Network</a:t>
            </a:r>
            <a:endParaRPr lang="en-US" dirty="0">
              <a:solidFill>
                <a:schemeClr val="tx1">
                  <a:lumMod val="75000"/>
                  <a:lumOff val="25000"/>
                </a:schemeClr>
              </a:solidFill>
              <a:latin typeface="Karla" charset="0"/>
              <a:ea typeface="Karla" charset="0"/>
              <a:cs typeface="Karla" charset="0"/>
            </a:endParaRPr>
          </a:p>
        </p:txBody>
      </p:sp>
      <p:pic>
        <p:nvPicPr>
          <p:cNvPr id="13" name="Picture 12"/>
          <p:cNvPicPr>
            <a:picLocks noChangeAspect="1"/>
          </p:cNvPicPr>
          <p:nvPr/>
        </p:nvPicPr>
        <p:blipFill>
          <a:blip r:embed="rId2"/>
          <a:stretch>
            <a:fillRect/>
          </a:stretch>
        </p:blipFill>
        <p:spPr>
          <a:xfrm>
            <a:off x="9744124" y="2416908"/>
            <a:ext cx="2168815" cy="2268581"/>
          </a:xfrm>
          <a:prstGeom prst="rect">
            <a:avLst/>
          </a:prstGeom>
        </p:spPr>
      </p:pic>
      <p:sp>
        <p:nvSpPr>
          <p:cNvPr id="10" name="TextBox 9"/>
          <p:cNvSpPr txBox="1"/>
          <p:nvPr/>
        </p:nvSpPr>
        <p:spPr>
          <a:xfrm>
            <a:off x="1470989" y="1950109"/>
            <a:ext cx="605483" cy="461665"/>
          </a:xfrm>
          <a:prstGeom prst="rect">
            <a:avLst/>
          </a:prstGeom>
          <a:noFill/>
        </p:spPr>
        <p:txBody>
          <a:bodyPr wrap="square" rtlCol="0">
            <a:spAutoFit/>
          </a:bodyPr>
          <a:lstStyle/>
          <a:p>
            <a:pPr algn="ctr"/>
            <a:r>
              <a:rPr lang="en-US" sz="2400" i="1" dirty="0">
                <a:latin typeface="Cambria Math" charset="0"/>
                <a:ea typeface="Cambria Math" charset="0"/>
                <a:cs typeface="Cambria Math" charset="0"/>
              </a:rPr>
              <a:t>x</a:t>
            </a:r>
          </a:p>
        </p:txBody>
      </p:sp>
      <mc:AlternateContent xmlns:mc="http://schemas.openxmlformats.org/markup-compatibility/2006" xmlns:a14="http://schemas.microsoft.com/office/drawing/2010/main">
        <mc:Choice Requires="a14">
          <p:sp>
            <p:nvSpPr>
              <p:cNvPr id="17" name="TextBox 16"/>
              <p:cNvSpPr txBox="1"/>
              <p:nvPr/>
            </p:nvSpPr>
            <p:spPr>
              <a:xfrm>
                <a:off x="10525789" y="1950109"/>
                <a:ext cx="605483" cy="46166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acc>
                        <m:accPr>
                          <m:chr m:val="̂"/>
                          <m:ctrlPr>
                            <a:rPr lang="en-US" sz="2400" b="0" i="1" smtClean="0">
                              <a:latin typeface="Cambria Math" panose="02040503050406030204" pitchFamily="18" charset="0"/>
                              <a:ea typeface="Cambria Math" charset="0"/>
                              <a:cs typeface="Cambria Math" charset="0"/>
                            </a:rPr>
                          </m:ctrlPr>
                        </m:accPr>
                        <m:e>
                          <m:r>
                            <a:rPr lang="en-US" sz="2400" b="0" i="1" smtClean="0">
                              <a:latin typeface="Cambria Math" charset="0"/>
                              <a:ea typeface="Cambria Math" charset="0"/>
                              <a:cs typeface="Cambria Math" charset="0"/>
                            </a:rPr>
                            <m:t>𝑥</m:t>
                          </m:r>
                        </m:e>
                      </m:acc>
                    </m:oMath>
                  </m:oMathPara>
                </a14:m>
                <a:endParaRPr lang="en-US" i="1" dirty="0">
                  <a:latin typeface="Cambria Math" charset="0"/>
                  <a:ea typeface="Cambria Math" charset="0"/>
                  <a:cs typeface="Cambria Math" charset="0"/>
                </a:endParaRPr>
              </a:p>
            </p:txBody>
          </p:sp>
        </mc:Choice>
        <mc:Fallback xmlns="">
          <p:sp>
            <p:nvSpPr>
              <p:cNvPr id="17" name="TextBox 16"/>
              <p:cNvSpPr txBox="1">
                <a:spLocks noRot="1" noChangeAspect="1" noMove="1" noResize="1" noEditPoints="1" noAdjustHandles="1" noChangeArrowheads="1" noChangeShapeType="1" noTextEdit="1"/>
              </p:cNvSpPr>
              <p:nvPr/>
            </p:nvSpPr>
            <p:spPr>
              <a:xfrm>
                <a:off x="10525789" y="1950109"/>
                <a:ext cx="605483" cy="461665"/>
              </a:xfrm>
              <a:prstGeom prst="rect">
                <a:avLst/>
              </a:prstGeom>
              <a:blipFill rotWithShape="0">
                <a:blip r:embed="rId4"/>
                <a:stretch>
                  <a:fillRect t="-1316" r="-25253"/>
                </a:stretch>
              </a:blipFill>
            </p:spPr>
            <p:txBody>
              <a:bodyPr/>
              <a:lstStyle/>
              <a:p>
                <a:r>
                  <a:rPr lang="en-US">
                    <a:noFill/>
                  </a:rPr>
                  <a:t> </a:t>
                </a:r>
              </a:p>
            </p:txBody>
          </p:sp>
        </mc:Fallback>
      </mc:AlternateContent>
    </p:spTree>
    <p:extLst>
      <p:ext uri="{BB962C8B-B14F-4D97-AF65-F5344CB8AC3E}">
        <p14:creationId xmlns:p14="http://schemas.microsoft.com/office/powerpoint/2010/main" val="1014362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Representational Learning: Self-supervised Learning</a:t>
            </a:r>
          </a:p>
        </p:txBody>
      </p:sp>
      <p:sp>
        <p:nvSpPr>
          <p:cNvPr id="4" name="Slide Number Placeholder 3"/>
          <p:cNvSpPr>
            <a:spLocks noGrp="1"/>
          </p:cNvSpPr>
          <p:nvPr>
            <p:ph type="sldNum" sz="quarter" idx="12"/>
          </p:nvPr>
        </p:nvSpPr>
        <p:spPr/>
        <p:txBody>
          <a:bodyPr/>
          <a:lstStyle/>
          <a:p>
            <a:fld id="{81B7CCDB-6D39-0547-B7B3-C80E39D6513A}" type="slidenum">
              <a:rPr lang="en-US" smtClean="0"/>
              <a:pPr/>
              <a:t>15</a:t>
            </a:fld>
            <a:endParaRPr lang="en-US"/>
          </a:p>
        </p:txBody>
      </p:sp>
      <p:pic>
        <p:nvPicPr>
          <p:cNvPr id="6" name="Picture 5"/>
          <p:cNvPicPr>
            <a:picLocks noChangeAspect="1"/>
          </p:cNvPicPr>
          <p:nvPr/>
        </p:nvPicPr>
        <p:blipFill>
          <a:blip r:embed="rId2"/>
          <a:stretch>
            <a:fillRect/>
          </a:stretch>
        </p:blipFill>
        <p:spPr>
          <a:xfrm>
            <a:off x="689324" y="2416908"/>
            <a:ext cx="2168815" cy="2268581"/>
          </a:xfrm>
          <a:prstGeom prst="rect">
            <a:avLst/>
          </a:prstGeom>
        </p:spPr>
      </p:pic>
      <p:sp>
        <p:nvSpPr>
          <p:cNvPr id="3" name="Trapezoid 2"/>
          <p:cNvSpPr>
            <a:spLocks noChangeAspect="1"/>
          </p:cNvSpPr>
          <p:nvPr/>
        </p:nvSpPr>
        <p:spPr>
          <a:xfrm rot="5400000">
            <a:off x="3225235" y="2636799"/>
            <a:ext cx="1829888" cy="1828800"/>
          </a:xfrm>
          <a:prstGeom prst="trapezoid">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rapezoid 10"/>
          <p:cNvSpPr>
            <a:spLocks noChangeAspect="1"/>
          </p:cNvSpPr>
          <p:nvPr/>
        </p:nvSpPr>
        <p:spPr>
          <a:xfrm rot="16200000">
            <a:off x="7568815" y="2636799"/>
            <a:ext cx="1829888" cy="1828800"/>
          </a:xfrm>
          <a:prstGeom prst="trapezoid">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 name="TextBox 4"/>
          <p:cNvSpPr txBox="1"/>
          <p:nvPr/>
        </p:nvSpPr>
        <p:spPr>
          <a:xfrm>
            <a:off x="6044176" y="3183165"/>
            <a:ext cx="377026" cy="523220"/>
          </a:xfrm>
          <a:prstGeom prst="rect">
            <a:avLst/>
          </a:prstGeom>
          <a:noFill/>
        </p:spPr>
        <p:txBody>
          <a:bodyPr wrap="none" rtlCol="0">
            <a:spAutoFit/>
          </a:bodyPr>
          <a:lstStyle/>
          <a:p>
            <a:pPr algn="ctr"/>
            <a:r>
              <a:rPr lang="en-US" sz="2800" dirty="0">
                <a:latin typeface="Cambria Math" charset="0"/>
                <a:ea typeface="Cambria Math" charset="0"/>
                <a:cs typeface="Cambria Math" charset="0"/>
              </a:rPr>
              <a:t>Z</a:t>
            </a:r>
          </a:p>
        </p:txBody>
      </p:sp>
      <p:sp>
        <p:nvSpPr>
          <p:cNvPr id="8" name="TextBox 7"/>
          <p:cNvSpPr txBox="1"/>
          <p:nvPr/>
        </p:nvSpPr>
        <p:spPr>
          <a:xfrm>
            <a:off x="3520360" y="4738412"/>
            <a:ext cx="1229824" cy="369332"/>
          </a:xfrm>
          <a:prstGeom prst="rect">
            <a:avLst/>
          </a:prstGeom>
          <a:noFill/>
        </p:spPr>
        <p:txBody>
          <a:bodyPr wrap="none" rtlCol="0">
            <a:spAutoFit/>
          </a:bodyPr>
          <a:lstStyle/>
          <a:p>
            <a:r>
              <a:rPr lang="en-US" b="1" dirty="0">
                <a:solidFill>
                  <a:schemeClr val="tx1">
                    <a:lumMod val="75000"/>
                    <a:lumOff val="25000"/>
                  </a:schemeClr>
                </a:solidFill>
                <a:latin typeface="Karla" charset="0"/>
                <a:ea typeface="Karla" charset="0"/>
                <a:cs typeface="Karla" charset="0"/>
              </a:rPr>
              <a:t>ENCODER</a:t>
            </a:r>
          </a:p>
        </p:txBody>
      </p:sp>
      <p:sp>
        <p:nvSpPr>
          <p:cNvPr id="9" name="TextBox 8"/>
          <p:cNvSpPr txBox="1"/>
          <p:nvPr/>
        </p:nvSpPr>
        <p:spPr>
          <a:xfrm>
            <a:off x="7872053" y="4685489"/>
            <a:ext cx="1223412" cy="369332"/>
          </a:xfrm>
          <a:prstGeom prst="rect">
            <a:avLst/>
          </a:prstGeom>
          <a:noFill/>
        </p:spPr>
        <p:txBody>
          <a:bodyPr wrap="none" rtlCol="0">
            <a:spAutoFit/>
          </a:bodyPr>
          <a:lstStyle/>
          <a:p>
            <a:r>
              <a:rPr lang="en-US" b="1" dirty="0">
                <a:solidFill>
                  <a:schemeClr val="tx1">
                    <a:lumMod val="75000"/>
                    <a:lumOff val="25000"/>
                  </a:schemeClr>
                </a:solidFill>
                <a:latin typeface="Karla" charset="0"/>
                <a:ea typeface="Karla" charset="0"/>
                <a:cs typeface="Karla" charset="0"/>
              </a:rPr>
              <a:t>DECODER</a:t>
            </a:r>
          </a:p>
        </p:txBody>
      </p:sp>
      <p:pic>
        <p:nvPicPr>
          <p:cNvPr id="13" name="Picture 12"/>
          <p:cNvPicPr>
            <a:picLocks noChangeAspect="1"/>
          </p:cNvPicPr>
          <p:nvPr/>
        </p:nvPicPr>
        <p:blipFill>
          <a:blip r:embed="rId2"/>
          <a:stretch>
            <a:fillRect/>
          </a:stretch>
        </p:blipFill>
        <p:spPr>
          <a:xfrm>
            <a:off x="9744124" y="2416908"/>
            <a:ext cx="2168815" cy="2268581"/>
          </a:xfrm>
          <a:prstGeom prst="rect">
            <a:avLst/>
          </a:prstGeom>
        </p:spPr>
      </p:pic>
      <p:sp>
        <p:nvSpPr>
          <p:cNvPr id="10" name="TextBox 9"/>
          <p:cNvSpPr txBox="1"/>
          <p:nvPr/>
        </p:nvSpPr>
        <p:spPr>
          <a:xfrm>
            <a:off x="3974034" y="1071324"/>
            <a:ext cx="4838184" cy="923330"/>
          </a:xfrm>
          <a:prstGeom prst="rect">
            <a:avLst/>
          </a:prstGeom>
          <a:noFill/>
        </p:spPr>
        <p:txBody>
          <a:bodyPr wrap="none" rtlCol="0">
            <a:spAutoFit/>
          </a:bodyPr>
          <a:lstStyle/>
          <a:p>
            <a:r>
              <a:rPr lang="en-US" sz="5400" dirty="0">
                <a:solidFill>
                  <a:schemeClr val="accent2"/>
                </a:solidFill>
                <a:latin typeface="Karla" charset="0"/>
                <a:ea typeface="Karla" charset="0"/>
                <a:cs typeface="Karla" charset="0"/>
              </a:rPr>
              <a:t>AUTOENCODER</a:t>
            </a:r>
          </a:p>
        </p:txBody>
      </p:sp>
      <p:sp>
        <p:nvSpPr>
          <p:cNvPr id="14" name="TextBox 13"/>
          <p:cNvSpPr txBox="1"/>
          <p:nvPr/>
        </p:nvSpPr>
        <p:spPr>
          <a:xfrm>
            <a:off x="349292" y="5402920"/>
            <a:ext cx="11889718" cy="707886"/>
          </a:xfrm>
          <a:prstGeom prst="rect">
            <a:avLst/>
          </a:prstGeom>
          <a:noFill/>
        </p:spPr>
        <p:txBody>
          <a:bodyPr wrap="square" rtlCol="0">
            <a:spAutoFit/>
          </a:bodyPr>
          <a:lstStyle/>
          <a:p>
            <a:r>
              <a:rPr lang="en-US" sz="2000" dirty="0">
                <a:solidFill>
                  <a:schemeClr val="tx1">
                    <a:lumMod val="75000"/>
                    <a:lumOff val="25000"/>
                  </a:schemeClr>
                </a:solidFill>
                <a:latin typeface="Karla" charset="0"/>
                <a:ea typeface="Karla" charset="0"/>
                <a:cs typeface="Karla" charset="0"/>
              </a:rPr>
              <a:t>This is an autoencoder. It gets that name because it automatically finds the best way to encode the input so that the decoded version is as close as possible to the input.</a:t>
            </a:r>
          </a:p>
        </p:txBody>
      </p:sp>
      <p:sp>
        <p:nvSpPr>
          <p:cNvPr id="16" name="TextBox 15"/>
          <p:cNvSpPr txBox="1"/>
          <p:nvPr/>
        </p:nvSpPr>
        <p:spPr>
          <a:xfrm>
            <a:off x="5400544" y="2527419"/>
            <a:ext cx="1606530" cy="369332"/>
          </a:xfrm>
          <a:prstGeom prst="rect">
            <a:avLst/>
          </a:prstGeom>
          <a:noFill/>
        </p:spPr>
        <p:txBody>
          <a:bodyPr wrap="none" rtlCol="0">
            <a:spAutoFit/>
          </a:bodyPr>
          <a:lstStyle/>
          <a:p>
            <a:r>
              <a:rPr lang="en-US" b="1" dirty="0">
                <a:solidFill>
                  <a:schemeClr val="tx1">
                    <a:lumMod val="75000"/>
                    <a:lumOff val="25000"/>
                  </a:schemeClr>
                </a:solidFill>
                <a:latin typeface="Karla" charset="0"/>
                <a:ea typeface="Karla" charset="0"/>
                <a:cs typeface="Karla" charset="0"/>
              </a:rPr>
              <a:t>Latent Space</a:t>
            </a:r>
          </a:p>
        </p:txBody>
      </p:sp>
      <p:sp>
        <p:nvSpPr>
          <p:cNvPr id="15" name="TextBox 14"/>
          <p:cNvSpPr txBox="1"/>
          <p:nvPr/>
        </p:nvSpPr>
        <p:spPr>
          <a:xfrm>
            <a:off x="1470989" y="1950109"/>
            <a:ext cx="605483" cy="461665"/>
          </a:xfrm>
          <a:prstGeom prst="rect">
            <a:avLst/>
          </a:prstGeom>
          <a:noFill/>
        </p:spPr>
        <p:txBody>
          <a:bodyPr wrap="square" rtlCol="0">
            <a:spAutoFit/>
          </a:bodyPr>
          <a:lstStyle/>
          <a:p>
            <a:pPr algn="ctr"/>
            <a:r>
              <a:rPr lang="en-US" sz="2400" i="1" dirty="0">
                <a:latin typeface="Cambria Math" charset="0"/>
                <a:ea typeface="Cambria Math" charset="0"/>
                <a:cs typeface="Cambria Math" charset="0"/>
              </a:rPr>
              <a:t>x</a:t>
            </a:r>
          </a:p>
        </p:txBody>
      </p:sp>
      <mc:AlternateContent xmlns:mc="http://schemas.openxmlformats.org/markup-compatibility/2006" xmlns:a14="http://schemas.microsoft.com/office/drawing/2010/main">
        <mc:Choice Requires="a14">
          <p:sp>
            <p:nvSpPr>
              <p:cNvPr id="17" name="TextBox 16"/>
              <p:cNvSpPr txBox="1"/>
              <p:nvPr/>
            </p:nvSpPr>
            <p:spPr>
              <a:xfrm>
                <a:off x="10525789" y="1950109"/>
                <a:ext cx="605483" cy="46166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acc>
                        <m:accPr>
                          <m:chr m:val="̂"/>
                          <m:ctrlPr>
                            <a:rPr lang="en-US" sz="2400" b="0" i="1" smtClean="0">
                              <a:latin typeface="Cambria Math" panose="02040503050406030204" pitchFamily="18" charset="0"/>
                              <a:ea typeface="Cambria Math" charset="0"/>
                              <a:cs typeface="Cambria Math" charset="0"/>
                            </a:rPr>
                          </m:ctrlPr>
                        </m:accPr>
                        <m:e>
                          <m:r>
                            <a:rPr lang="en-US" sz="2400" b="0" i="1" smtClean="0">
                              <a:latin typeface="Cambria Math" charset="0"/>
                              <a:ea typeface="Cambria Math" charset="0"/>
                              <a:cs typeface="Cambria Math" charset="0"/>
                            </a:rPr>
                            <m:t>𝑥</m:t>
                          </m:r>
                        </m:e>
                      </m:acc>
                    </m:oMath>
                  </m:oMathPara>
                </a14:m>
                <a:endParaRPr lang="en-US" i="1" dirty="0">
                  <a:latin typeface="Cambria Math" charset="0"/>
                  <a:ea typeface="Cambria Math" charset="0"/>
                  <a:cs typeface="Cambria Math" charset="0"/>
                </a:endParaRPr>
              </a:p>
            </p:txBody>
          </p:sp>
        </mc:Choice>
        <mc:Fallback xmlns="">
          <p:sp>
            <p:nvSpPr>
              <p:cNvPr id="17" name="TextBox 16"/>
              <p:cNvSpPr txBox="1">
                <a:spLocks noRot="1" noChangeAspect="1" noMove="1" noResize="1" noEditPoints="1" noAdjustHandles="1" noChangeArrowheads="1" noChangeShapeType="1" noTextEdit="1"/>
              </p:cNvSpPr>
              <p:nvPr/>
            </p:nvSpPr>
            <p:spPr>
              <a:xfrm>
                <a:off x="10525789" y="1950109"/>
                <a:ext cx="605483" cy="461665"/>
              </a:xfrm>
              <a:prstGeom prst="rect">
                <a:avLst/>
              </a:prstGeom>
              <a:blipFill rotWithShape="0">
                <a:blip r:embed="rId3"/>
                <a:stretch>
                  <a:fillRect t="-1316" r="-25253"/>
                </a:stretch>
              </a:blipFill>
            </p:spPr>
            <p:txBody>
              <a:bodyPr/>
              <a:lstStyle/>
              <a:p>
                <a:r>
                  <a:rPr lang="en-US">
                    <a:noFill/>
                  </a:rPr>
                  <a:t> </a:t>
                </a:r>
              </a:p>
            </p:txBody>
          </p:sp>
        </mc:Fallback>
      </mc:AlternateContent>
    </p:spTree>
    <p:extLst>
      <p:ext uri="{BB962C8B-B14F-4D97-AF65-F5344CB8AC3E}">
        <p14:creationId xmlns:p14="http://schemas.microsoft.com/office/powerpoint/2010/main" val="1902104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Brief history of encoding/decoding</a:t>
            </a:r>
          </a:p>
        </p:txBody>
      </p:sp>
      <p:sp>
        <p:nvSpPr>
          <p:cNvPr id="3" name="Content Placeholder 2"/>
          <p:cNvSpPr>
            <a:spLocks noGrp="1"/>
          </p:cNvSpPr>
          <p:nvPr>
            <p:ph idx="1"/>
          </p:nvPr>
        </p:nvSpPr>
        <p:spPr/>
        <p:txBody>
          <a:bodyPr/>
          <a:lstStyle/>
          <a:p>
            <a:pPr>
              <a:spcAft>
                <a:spcPts val="1200"/>
              </a:spcAft>
            </a:pPr>
            <a:r>
              <a:rPr lang="en-US" sz="2400" dirty="0"/>
              <a:t>MP3 can compress music files by a factor of 10 enabling digital storage and transmission large volumes of audio. </a:t>
            </a:r>
          </a:p>
          <a:p>
            <a:pPr>
              <a:spcAft>
                <a:spcPts val="1200"/>
              </a:spcAft>
            </a:pPr>
            <a:r>
              <a:rPr lang="en-US" sz="2400" dirty="0"/>
              <a:t>JPG compresses images by a factor of 10-20 and enables storage and transmission of image data</a:t>
            </a:r>
          </a:p>
          <a:p>
            <a:pPr>
              <a:spcAft>
                <a:spcPts val="1200"/>
              </a:spcAft>
            </a:pPr>
            <a:r>
              <a:rPr lang="en-US" sz="2400" dirty="0"/>
              <a:t>These technologies led the way to the image-rich web and abundance of music that we enjoy today.</a:t>
            </a:r>
          </a:p>
          <a:p>
            <a:pPr>
              <a:spcAft>
                <a:spcPts val="1200"/>
              </a:spcAft>
            </a:pPr>
            <a:endParaRPr lang="en-US" sz="2400" dirty="0"/>
          </a:p>
        </p:txBody>
      </p:sp>
      <p:sp>
        <p:nvSpPr>
          <p:cNvPr id="4" name="Slide Number Placeholder 3"/>
          <p:cNvSpPr>
            <a:spLocks noGrp="1"/>
          </p:cNvSpPr>
          <p:nvPr>
            <p:ph type="sldNum" sz="quarter" idx="12"/>
          </p:nvPr>
        </p:nvSpPr>
        <p:spPr/>
        <p:txBody>
          <a:bodyPr/>
          <a:lstStyle/>
          <a:p>
            <a:fld id="{81B7CCDB-6D39-0547-B7B3-C80E39D6513A}" type="slidenum">
              <a:rPr lang="en-US" smtClean="0"/>
              <a:pPr/>
              <a:t>16</a:t>
            </a:fld>
            <a:endParaRPr lang="en-US"/>
          </a:p>
        </p:txBody>
      </p:sp>
    </p:spTree>
    <p:extLst>
      <p:ext uri="{BB962C8B-B14F-4D97-AF65-F5344CB8AC3E}">
        <p14:creationId xmlns:p14="http://schemas.microsoft.com/office/powerpoint/2010/main" val="1062055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100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200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Brief history of encoding/decoding (</a:t>
            </a:r>
            <a:r>
              <a:rPr lang="en-US" dirty="0" err="1"/>
              <a:t>cont</a:t>
            </a:r>
            <a:r>
              <a:rPr lang="en-US" dirty="0"/>
              <a:t>)</a:t>
            </a:r>
          </a:p>
        </p:txBody>
      </p:sp>
      <p:sp>
        <p:nvSpPr>
          <p:cNvPr id="3" name="Content Placeholder 2"/>
          <p:cNvSpPr>
            <a:spLocks noGrp="1"/>
          </p:cNvSpPr>
          <p:nvPr>
            <p:ph idx="1"/>
          </p:nvPr>
        </p:nvSpPr>
        <p:spPr>
          <a:xfrm>
            <a:off x="833415" y="1177758"/>
            <a:ext cx="10327008" cy="2418058"/>
          </a:xfrm>
        </p:spPr>
        <p:txBody>
          <a:bodyPr/>
          <a:lstStyle/>
          <a:p>
            <a:r>
              <a:rPr lang="en-US" dirty="0"/>
              <a:t>We say that both MP3 and JPG take an input (a music or image file), and </a:t>
            </a:r>
            <a:r>
              <a:rPr lang="en-US" b="1" dirty="0"/>
              <a:t>encode</a:t>
            </a:r>
            <a:r>
              <a:rPr lang="en-US" dirty="0"/>
              <a:t> it into a </a:t>
            </a:r>
            <a:r>
              <a:rPr lang="en-US" b="1" dirty="0"/>
              <a:t>compressed </a:t>
            </a:r>
            <a:r>
              <a:rPr lang="en-US"/>
              <a:t>form.</a:t>
            </a:r>
          </a:p>
          <a:p>
            <a:endParaRPr lang="en-US" dirty="0"/>
          </a:p>
          <a:p>
            <a:r>
              <a:rPr lang="en-US" dirty="0"/>
              <a:t>Then we </a:t>
            </a:r>
            <a:r>
              <a:rPr lang="en-US" b="1" dirty="0"/>
              <a:t>decode</a:t>
            </a:r>
            <a:r>
              <a:rPr lang="en-US" dirty="0"/>
              <a:t> or </a:t>
            </a:r>
            <a:r>
              <a:rPr lang="en-US" b="1" dirty="0"/>
              <a:t>decompress</a:t>
            </a:r>
            <a:r>
              <a:rPr lang="en-US" dirty="0"/>
              <a:t> the intermediate version to some lower quality original version. </a:t>
            </a:r>
          </a:p>
          <a:p>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pPr/>
              <a:t>17</a:t>
            </a:fld>
            <a:endParaRPr lang="en-US"/>
          </a:p>
        </p:txBody>
      </p:sp>
    </p:spTree>
    <p:extLst>
      <p:ext uri="{BB962C8B-B14F-4D97-AF65-F5344CB8AC3E}">
        <p14:creationId xmlns:p14="http://schemas.microsoft.com/office/powerpoint/2010/main" val="2143312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What are autoencoders?</a:t>
            </a:r>
          </a:p>
        </p:txBody>
      </p:sp>
      <p:sp>
        <p:nvSpPr>
          <p:cNvPr id="3" name="Content Placeholder 2"/>
          <p:cNvSpPr>
            <a:spLocks noGrp="1"/>
          </p:cNvSpPr>
          <p:nvPr>
            <p:ph idx="1"/>
          </p:nvPr>
        </p:nvSpPr>
        <p:spPr>
          <a:xfrm>
            <a:off x="795255" y="983807"/>
            <a:ext cx="10327008" cy="2111143"/>
          </a:xfrm>
        </p:spPr>
        <p:txBody>
          <a:bodyPr/>
          <a:lstStyle/>
          <a:p>
            <a:pPr marL="457200" indent="-457200">
              <a:buFont typeface="Arial" charset="0"/>
              <a:buChar char="•"/>
            </a:pPr>
            <a:r>
              <a:rPr lang="en-US" dirty="0"/>
              <a:t>A particular kind of learning architecture </a:t>
            </a:r>
          </a:p>
          <a:p>
            <a:pPr marL="457200" indent="-457200">
              <a:buFont typeface="Arial" charset="0"/>
              <a:buChar char="•"/>
            </a:pPr>
            <a:r>
              <a:rPr lang="en-US" dirty="0"/>
              <a:t>A mechanism of compressing inputs into a form that can later be decompressed</a:t>
            </a:r>
          </a:p>
          <a:p>
            <a:pPr marL="457200" indent="-457200">
              <a:buFont typeface="Arial" charset="0"/>
              <a:buChar char="•"/>
            </a:pPr>
            <a:r>
              <a:rPr lang="en-US" dirty="0"/>
              <a:t>Similar to the way MP3 compresses audio and JPG compresses images</a:t>
            </a:r>
          </a:p>
          <a:p>
            <a:pPr marL="457200" indent="-457200">
              <a:buFont typeface="Arial" charset="0"/>
              <a:buChar char="•"/>
            </a:pPr>
            <a:r>
              <a:rPr lang="en-US" dirty="0"/>
              <a:t>Autoencoders are more general than either MP3 or JPG</a:t>
            </a:r>
          </a:p>
          <a:p>
            <a:pPr marL="457200" indent="-457200">
              <a:buFont typeface="Arial" charset="0"/>
              <a:buChar char="•"/>
            </a:pPr>
            <a:r>
              <a:rPr lang="en-US" dirty="0"/>
              <a:t>They are usually used to </a:t>
            </a:r>
            <a:r>
              <a:rPr lang="mr-IN" dirty="0"/>
              <a:t>…</a:t>
            </a:r>
            <a:endParaRPr lang="en-US" dirty="0"/>
          </a:p>
          <a:p>
            <a:pPr marL="1200120" lvl="1" indent="-457200">
              <a:buFont typeface="Arial" charset="0"/>
              <a:buChar char="•"/>
            </a:pPr>
            <a:r>
              <a:rPr lang="en-US" sz="2000" dirty="0"/>
              <a:t>reduce data dimensionality or find a better suited representation for another task</a:t>
            </a:r>
          </a:p>
          <a:p>
            <a:pPr marL="1200120" lvl="1" indent="-457200">
              <a:buFont typeface="Arial" charset="0"/>
              <a:buChar char="•"/>
            </a:pPr>
            <a:r>
              <a:rPr lang="en-US" sz="2000" dirty="0"/>
              <a:t>blend inputs from one input to another.</a:t>
            </a:r>
          </a:p>
          <a:p>
            <a:pPr marL="1200120" lvl="1" indent="-457200">
              <a:buFont typeface="Arial" charset="0"/>
              <a:buChar char="•"/>
            </a:pPr>
            <a:r>
              <a:rPr lang="en-US" sz="2000" dirty="0" err="1"/>
              <a:t>denoise</a:t>
            </a:r>
            <a:r>
              <a:rPr lang="en-US" sz="2000" dirty="0"/>
              <a:t>, infill, etc. </a:t>
            </a:r>
          </a:p>
        </p:txBody>
      </p:sp>
      <p:sp>
        <p:nvSpPr>
          <p:cNvPr id="4" name="Slide Number Placeholder 3"/>
          <p:cNvSpPr>
            <a:spLocks noGrp="1"/>
          </p:cNvSpPr>
          <p:nvPr>
            <p:ph type="sldNum" sz="quarter" idx="12"/>
          </p:nvPr>
        </p:nvSpPr>
        <p:spPr/>
        <p:txBody>
          <a:bodyPr/>
          <a:lstStyle/>
          <a:p>
            <a:fld id="{81B7CCDB-6D39-0547-B7B3-C80E39D6513A}" type="slidenum">
              <a:rPr lang="en-US" smtClean="0"/>
              <a:pPr/>
              <a:t>18</a:t>
            </a:fld>
            <a:endParaRPr lang="en-US"/>
          </a:p>
        </p:txBody>
      </p:sp>
    </p:spTree>
    <p:extLst>
      <p:ext uri="{BB962C8B-B14F-4D97-AF65-F5344CB8AC3E}">
        <p14:creationId xmlns:p14="http://schemas.microsoft.com/office/powerpoint/2010/main" val="266096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Lossless and </a:t>
            </a:r>
            <a:r>
              <a:rPr lang="en-US" err="1"/>
              <a:t>Lossy</a:t>
            </a:r>
            <a:r>
              <a:rPr lang="en-US"/>
              <a:t> Encoding</a:t>
            </a:r>
          </a:p>
        </p:txBody>
      </p:sp>
      <p:sp>
        <p:nvSpPr>
          <p:cNvPr id="3" name="Content Placeholder 2"/>
          <p:cNvSpPr>
            <a:spLocks noGrp="1"/>
          </p:cNvSpPr>
          <p:nvPr>
            <p:ph idx="1"/>
          </p:nvPr>
        </p:nvSpPr>
        <p:spPr>
          <a:xfrm>
            <a:off x="833414" y="1177758"/>
            <a:ext cx="11009293" cy="2111143"/>
          </a:xfrm>
        </p:spPr>
        <p:txBody>
          <a:bodyPr/>
          <a:lstStyle/>
          <a:p>
            <a:pPr>
              <a:spcAft>
                <a:spcPts val="600"/>
              </a:spcAft>
            </a:pPr>
            <a:r>
              <a:rPr lang="en-US" sz="2400" dirty="0"/>
              <a:t>The greater the difference between the original version and the version post-decompression the greater the </a:t>
            </a:r>
            <a:r>
              <a:rPr lang="en-US" sz="2400" b="1" dirty="0"/>
              <a:t>loss</a:t>
            </a:r>
            <a:r>
              <a:rPr lang="en-US" sz="2400" dirty="0"/>
              <a:t>.</a:t>
            </a:r>
          </a:p>
          <a:p>
            <a:pPr>
              <a:spcAft>
                <a:spcPts val="600"/>
              </a:spcAft>
            </a:pPr>
            <a:r>
              <a:rPr lang="en-US" sz="2400" dirty="0"/>
              <a:t>For example imagine you are in Boston and you want to write a birthday text to a special friend.</a:t>
            </a:r>
          </a:p>
          <a:p>
            <a:pPr algn="ctr">
              <a:spcAft>
                <a:spcPts val="600"/>
              </a:spcAft>
            </a:pPr>
            <a:r>
              <a:rPr lang="en-US" sz="2400" b="1" dirty="0"/>
              <a:t>HANNAH HAPPY BIRTHDAY I LOVE YOU DAN</a:t>
            </a:r>
            <a:endParaRPr lang="en-US" sz="2400" dirty="0"/>
          </a:p>
          <a:p>
            <a:pPr>
              <a:spcAft>
                <a:spcPts val="600"/>
              </a:spcAft>
            </a:pPr>
            <a:r>
              <a:rPr lang="en-US" sz="2400" dirty="0"/>
              <a:t>In the freezing (-20C) Boston winter you do not want to have your hands out in the open, so you shorten the message as much as possible using text-speak: </a:t>
            </a:r>
          </a:p>
          <a:p>
            <a:pPr algn="ctr">
              <a:spcAft>
                <a:spcPts val="600"/>
              </a:spcAft>
            </a:pPr>
            <a:r>
              <a:rPr lang="en-US" sz="2400" b="1" dirty="0">
                <a:solidFill>
                  <a:srgbClr val="C00000"/>
                </a:solidFill>
              </a:rPr>
              <a:t>H HBD ILY D</a:t>
            </a:r>
          </a:p>
          <a:p>
            <a:pPr>
              <a:spcAft>
                <a:spcPts val="600"/>
              </a:spcAft>
            </a:pPr>
            <a:r>
              <a:rPr lang="en-US" sz="2400" dirty="0"/>
              <a:t>Your 36 characters message is compressed to 11 characters</a:t>
            </a:r>
          </a:p>
        </p:txBody>
      </p:sp>
      <p:sp>
        <p:nvSpPr>
          <p:cNvPr id="4" name="Slide Number Placeholder 3"/>
          <p:cNvSpPr>
            <a:spLocks noGrp="1"/>
          </p:cNvSpPr>
          <p:nvPr>
            <p:ph type="sldNum" sz="quarter" idx="12"/>
          </p:nvPr>
        </p:nvSpPr>
        <p:spPr/>
        <p:txBody>
          <a:bodyPr/>
          <a:lstStyle/>
          <a:p>
            <a:fld id="{81B7CCDB-6D39-0547-B7B3-C80E39D6513A}" type="slidenum">
              <a:rPr lang="en-US" smtClean="0"/>
              <a:pPr/>
              <a:t>19</a:t>
            </a:fld>
            <a:endParaRPr lang="en-US"/>
          </a:p>
        </p:txBody>
      </p:sp>
    </p:spTree>
    <p:extLst>
      <p:ext uri="{BB962C8B-B14F-4D97-AF65-F5344CB8AC3E}">
        <p14:creationId xmlns:p14="http://schemas.microsoft.com/office/powerpoint/2010/main" val="1904688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13833A1-46C9-FB45-812F-A8AC7B5136EB}" type="slidenum">
              <a:rPr lang="en-US" smtClean="0"/>
              <a:t>2</a:t>
            </a:fld>
            <a:endParaRPr lang="en-US"/>
          </a:p>
        </p:txBody>
      </p:sp>
      <p:pic>
        <p:nvPicPr>
          <p:cNvPr id="1026" name="Picture 2" descr="https://cdn-images-1.medium.com/max/1600/0*sQmcKODThlssh2V5.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93843" y="556591"/>
            <a:ext cx="7467600" cy="478155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258956" y="5684804"/>
            <a:ext cx="10151165" cy="369332"/>
          </a:xfrm>
          <a:prstGeom prst="rect">
            <a:avLst/>
          </a:prstGeom>
        </p:spPr>
        <p:txBody>
          <a:bodyPr wrap="square">
            <a:spAutoFit/>
          </a:bodyPr>
          <a:lstStyle/>
          <a:p>
            <a:r>
              <a:rPr lang="en-US" dirty="0">
                <a:latin typeface="medium-content-sans-serif-font" charset="0"/>
              </a:rPr>
              <a:t>Original </a:t>
            </a:r>
            <a:r>
              <a:rPr lang="en-US" dirty="0" err="1">
                <a:latin typeface="medium-content-sans-serif-font" charset="0"/>
              </a:rPr>
              <a:t>LeCun</a:t>
            </a:r>
            <a:r>
              <a:rPr lang="en-US" dirty="0">
                <a:latin typeface="medium-content-sans-serif-font" charset="0"/>
              </a:rPr>
              <a:t> cake analogy slide presented at NIPS 2016, the highlighted area has now been updated.</a:t>
            </a:r>
            <a:endParaRPr lang="en-US" dirty="0"/>
          </a:p>
        </p:txBody>
      </p:sp>
    </p:spTree>
    <p:extLst>
      <p:ext uri="{BB962C8B-B14F-4D97-AF65-F5344CB8AC3E}">
        <p14:creationId xmlns:p14="http://schemas.microsoft.com/office/powerpoint/2010/main" val="21016347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Lossless and </a:t>
            </a:r>
            <a:r>
              <a:rPr lang="en-US" err="1"/>
              <a:t>Lossy</a:t>
            </a:r>
            <a:r>
              <a:rPr lang="en-US"/>
              <a:t> Encoding (</a:t>
            </a:r>
            <a:r>
              <a:rPr lang="en-US" err="1"/>
              <a:t>cont</a:t>
            </a:r>
            <a:r>
              <a:rPr lang="en-US"/>
              <a:t>)</a:t>
            </a:r>
          </a:p>
        </p:txBody>
      </p:sp>
      <p:sp>
        <p:nvSpPr>
          <p:cNvPr id="3" name="Content Placeholder 2"/>
          <p:cNvSpPr>
            <a:spLocks noGrp="1"/>
          </p:cNvSpPr>
          <p:nvPr>
            <p:ph idx="1"/>
          </p:nvPr>
        </p:nvSpPr>
        <p:spPr>
          <a:xfrm>
            <a:off x="833414" y="1177758"/>
            <a:ext cx="11009293" cy="2111143"/>
          </a:xfrm>
        </p:spPr>
        <p:txBody>
          <a:bodyPr/>
          <a:lstStyle/>
          <a:p>
            <a:r>
              <a:rPr lang="en-US" b="1" dirty="0">
                <a:solidFill>
                  <a:srgbClr val="C00000"/>
                </a:solidFill>
              </a:rPr>
              <a:t>HPD </a:t>
            </a:r>
            <a:r>
              <a:rPr lang="en-US" dirty="0">
                <a:solidFill>
                  <a:schemeClr val="tx1">
                    <a:lumMod val="75000"/>
                    <a:lumOff val="25000"/>
                  </a:schemeClr>
                </a:solidFill>
              </a:rPr>
              <a:t>is unambiguous given that it is her birthday today, but </a:t>
            </a:r>
            <a:r>
              <a:rPr lang="en-US" b="1" dirty="0">
                <a:solidFill>
                  <a:srgbClr val="C00000"/>
                </a:solidFill>
              </a:rPr>
              <a:t>D </a:t>
            </a:r>
            <a:r>
              <a:rPr lang="en-US" dirty="0">
                <a:solidFill>
                  <a:schemeClr val="tx1">
                    <a:lumMod val="75000"/>
                    <a:lumOff val="25000"/>
                  </a:schemeClr>
                </a:solidFill>
              </a:rPr>
              <a:t>could mean </a:t>
            </a:r>
            <a:r>
              <a:rPr lang="en-US" b="1" dirty="0">
                <a:solidFill>
                  <a:schemeClr val="tx1">
                    <a:lumMod val="75000"/>
                    <a:lumOff val="25000"/>
                  </a:schemeClr>
                </a:solidFill>
              </a:rPr>
              <a:t>Dan</a:t>
            </a:r>
            <a:r>
              <a:rPr lang="en-US" dirty="0">
                <a:solidFill>
                  <a:schemeClr val="tx1">
                    <a:lumMod val="75000"/>
                    <a:lumOff val="25000"/>
                  </a:schemeClr>
                </a:solidFill>
              </a:rPr>
              <a:t> </a:t>
            </a:r>
            <a:r>
              <a:rPr lang="en-US" b="1" dirty="0">
                <a:solidFill>
                  <a:schemeClr val="tx1">
                    <a:lumMod val="75000"/>
                    <a:lumOff val="25000"/>
                  </a:schemeClr>
                </a:solidFill>
              </a:rPr>
              <a:t>or David or Donny ... </a:t>
            </a:r>
            <a:r>
              <a:rPr lang="en-US" dirty="0">
                <a:solidFill>
                  <a:schemeClr val="tx1">
                    <a:lumMod val="75000"/>
                    <a:lumOff val="25000"/>
                  </a:schemeClr>
                </a:solidFill>
              </a:rPr>
              <a:t>You can imagine the potential drama</a:t>
            </a:r>
            <a:r>
              <a:rPr lang="en-US" b="1" dirty="0">
                <a:solidFill>
                  <a:schemeClr val="tx1">
                    <a:lumMod val="75000"/>
                    <a:lumOff val="25000"/>
                  </a:schemeClr>
                </a:solidFill>
              </a:rPr>
              <a:t>.  </a:t>
            </a:r>
            <a:r>
              <a:rPr lang="en-US" dirty="0">
                <a:solidFill>
                  <a:schemeClr val="tx1">
                    <a:lumMod val="75000"/>
                    <a:lumOff val="25000"/>
                  </a:schemeClr>
                </a:solidFill>
              </a:rPr>
              <a:t>(Is this an example </a:t>
            </a:r>
            <a:r>
              <a:rPr lang="en-US" dirty="0" err="1">
                <a:solidFill>
                  <a:schemeClr val="tx1">
                    <a:lumMod val="75000"/>
                    <a:lumOff val="25000"/>
                  </a:schemeClr>
                </a:solidFill>
              </a:rPr>
              <a:t>lossy</a:t>
            </a:r>
            <a:r>
              <a:rPr lang="en-US" dirty="0">
                <a:solidFill>
                  <a:schemeClr val="tx1">
                    <a:lumMod val="75000"/>
                    <a:lumOff val="25000"/>
                  </a:schemeClr>
                </a:solidFill>
              </a:rPr>
              <a:t> or lossless compression?)</a:t>
            </a:r>
            <a:endParaRPr lang="en-US" b="1" dirty="0">
              <a:solidFill>
                <a:schemeClr val="tx1">
                  <a:lumMod val="75000"/>
                  <a:lumOff val="25000"/>
                </a:schemeClr>
              </a:solidFill>
            </a:endParaRPr>
          </a:p>
          <a:p>
            <a:endParaRPr lang="en-US" b="1" dirty="0">
              <a:solidFill>
                <a:srgbClr val="C00000"/>
              </a:solidFill>
            </a:endParaRPr>
          </a:p>
          <a:p>
            <a:r>
              <a:rPr lang="en-US" dirty="0">
                <a:solidFill>
                  <a:schemeClr val="tx1">
                    <a:lumMod val="75000"/>
                    <a:lumOff val="25000"/>
                  </a:schemeClr>
                </a:solidFill>
              </a:rPr>
              <a:t>A way to test if a transformation is </a:t>
            </a:r>
            <a:r>
              <a:rPr lang="en-US" b="1" dirty="0" err="1">
                <a:solidFill>
                  <a:schemeClr val="tx1">
                    <a:lumMod val="75000"/>
                    <a:lumOff val="25000"/>
                  </a:schemeClr>
                </a:solidFill>
              </a:rPr>
              <a:t>lossy</a:t>
            </a:r>
            <a:r>
              <a:rPr lang="en-US" dirty="0">
                <a:solidFill>
                  <a:schemeClr val="tx1">
                    <a:lumMod val="75000"/>
                    <a:lumOff val="25000"/>
                  </a:schemeClr>
                </a:solidFill>
              </a:rPr>
              <a:t> or </a:t>
            </a:r>
            <a:r>
              <a:rPr lang="en-US" b="1" dirty="0">
                <a:solidFill>
                  <a:schemeClr val="tx1">
                    <a:lumMod val="75000"/>
                    <a:lumOff val="25000"/>
                  </a:schemeClr>
                </a:solidFill>
              </a:rPr>
              <a:t>lossless</a:t>
            </a:r>
            <a:r>
              <a:rPr lang="en-US" dirty="0">
                <a:solidFill>
                  <a:schemeClr val="tx1">
                    <a:lumMod val="75000"/>
                    <a:lumOff val="25000"/>
                  </a:schemeClr>
                </a:solidFill>
              </a:rPr>
              <a:t> is to consider if it can be inverted, or run backwards, to provide us with the original data.</a:t>
            </a:r>
          </a:p>
          <a:p>
            <a:endParaRPr lang="en-US" dirty="0">
              <a:solidFill>
                <a:schemeClr val="tx1">
                  <a:lumMod val="75000"/>
                  <a:lumOff val="25000"/>
                </a:schemeClr>
              </a:solidFill>
            </a:endParaRPr>
          </a:p>
          <a:p>
            <a:endParaRPr lang="en-US" dirty="0">
              <a:solidFill>
                <a:schemeClr val="tx1">
                  <a:lumMod val="75000"/>
                  <a:lumOff val="25000"/>
                </a:schemeClr>
              </a:solidFill>
            </a:endParaRPr>
          </a:p>
        </p:txBody>
      </p:sp>
      <p:sp>
        <p:nvSpPr>
          <p:cNvPr id="4" name="Slide Number Placeholder 3"/>
          <p:cNvSpPr>
            <a:spLocks noGrp="1"/>
          </p:cNvSpPr>
          <p:nvPr>
            <p:ph type="sldNum" sz="quarter" idx="12"/>
          </p:nvPr>
        </p:nvSpPr>
        <p:spPr/>
        <p:txBody>
          <a:bodyPr/>
          <a:lstStyle/>
          <a:p>
            <a:fld id="{81B7CCDB-6D39-0547-B7B3-C80E39D6513A}" type="slidenum">
              <a:rPr lang="en-US" smtClean="0"/>
              <a:pPr/>
              <a:t>20</a:t>
            </a:fld>
            <a:endParaRPr lang="en-US"/>
          </a:p>
        </p:txBody>
      </p:sp>
    </p:spTree>
    <p:extLst>
      <p:ext uri="{BB962C8B-B14F-4D97-AF65-F5344CB8AC3E}">
        <p14:creationId xmlns:p14="http://schemas.microsoft.com/office/powerpoint/2010/main" val="7960651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Autoencoder</a:t>
            </a:r>
          </a:p>
        </p:txBody>
      </p:sp>
      <p:sp>
        <p:nvSpPr>
          <p:cNvPr id="4" name="Slide Number Placeholder 3"/>
          <p:cNvSpPr>
            <a:spLocks noGrp="1"/>
          </p:cNvSpPr>
          <p:nvPr>
            <p:ph type="sldNum" sz="quarter" idx="12"/>
          </p:nvPr>
        </p:nvSpPr>
        <p:spPr/>
        <p:txBody>
          <a:bodyPr/>
          <a:lstStyle/>
          <a:p>
            <a:fld id="{81B7CCDB-6D39-0547-B7B3-C80E39D6513A}" type="slidenum">
              <a:rPr lang="en-US" smtClean="0"/>
              <a:pPr/>
              <a:t>21</a:t>
            </a:fld>
            <a:endParaRPr lang="en-US"/>
          </a:p>
        </p:txBody>
      </p:sp>
      <p:pic>
        <p:nvPicPr>
          <p:cNvPr id="6" name="Picture 5"/>
          <p:cNvPicPr>
            <a:picLocks noChangeAspect="1"/>
          </p:cNvPicPr>
          <p:nvPr/>
        </p:nvPicPr>
        <p:blipFill>
          <a:blip r:embed="rId2"/>
          <a:stretch>
            <a:fillRect/>
          </a:stretch>
        </p:blipFill>
        <p:spPr>
          <a:xfrm>
            <a:off x="689324" y="2416908"/>
            <a:ext cx="2168815" cy="2268581"/>
          </a:xfrm>
          <a:prstGeom prst="rect">
            <a:avLst/>
          </a:prstGeom>
        </p:spPr>
      </p:pic>
      <p:sp>
        <p:nvSpPr>
          <p:cNvPr id="3" name="Trapezoid 2"/>
          <p:cNvSpPr>
            <a:spLocks noChangeAspect="1"/>
          </p:cNvSpPr>
          <p:nvPr/>
        </p:nvSpPr>
        <p:spPr>
          <a:xfrm rot="5400000">
            <a:off x="3225235" y="2636799"/>
            <a:ext cx="1829888" cy="1828800"/>
          </a:xfrm>
          <a:prstGeom prst="trapezoid">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rapezoid 10"/>
          <p:cNvSpPr>
            <a:spLocks noChangeAspect="1"/>
          </p:cNvSpPr>
          <p:nvPr/>
        </p:nvSpPr>
        <p:spPr>
          <a:xfrm rot="16200000">
            <a:off x="7568815" y="2636799"/>
            <a:ext cx="1829888" cy="1828800"/>
          </a:xfrm>
          <a:prstGeom prst="trapezoid">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 name="TextBox 4"/>
          <p:cNvSpPr txBox="1"/>
          <p:nvPr/>
        </p:nvSpPr>
        <p:spPr>
          <a:xfrm>
            <a:off x="6044176" y="3183165"/>
            <a:ext cx="377026" cy="523220"/>
          </a:xfrm>
          <a:prstGeom prst="rect">
            <a:avLst/>
          </a:prstGeom>
          <a:noFill/>
        </p:spPr>
        <p:txBody>
          <a:bodyPr wrap="none" rtlCol="0">
            <a:spAutoFit/>
          </a:bodyPr>
          <a:lstStyle/>
          <a:p>
            <a:pPr algn="ctr"/>
            <a:r>
              <a:rPr lang="en-US" sz="2800" dirty="0">
                <a:latin typeface="Cambria Math" charset="0"/>
                <a:ea typeface="Cambria Math" charset="0"/>
                <a:cs typeface="Cambria Math" charset="0"/>
              </a:rPr>
              <a:t>Z</a:t>
            </a:r>
          </a:p>
        </p:txBody>
      </p:sp>
      <p:sp>
        <p:nvSpPr>
          <p:cNvPr id="8" name="TextBox 7"/>
          <p:cNvSpPr txBox="1"/>
          <p:nvPr/>
        </p:nvSpPr>
        <p:spPr>
          <a:xfrm>
            <a:off x="3520360" y="4738412"/>
            <a:ext cx="1229824" cy="369332"/>
          </a:xfrm>
          <a:prstGeom prst="rect">
            <a:avLst/>
          </a:prstGeom>
          <a:noFill/>
        </p:spPr>
        <p:txBody>
          <a:bodyPr wrap="none" rtlCol="0">
            <a:spAutoFit/>
          </a:bodyPr>
          <a:lstStyle/>
          <a:p>
            <a:r>
              <a:rPr lang="en-US" b="1" dirty="0">
                <a:solidFill>
                  <a:schemeClr val="tx1">
                    <a:lumMod val="75000"/>
                    <a:lumOff val="25000"/>
                  </a:schemeClr>
                </a:solidFill>
                <a:latin typeface="Karla" charset="0"/>
                <a:ea typeface="Karla" charset="0"/>
                <a:cs typeface="Karla" charset="0"/>
              </a:rPr>
              <a:t>ENCODER</a:t>
            </a:r>
          </a:p>
        </p:txBody>
      </p:sp>
      <p:sp>
        <p:nvSpPr>
          <p:cNvPr id="9" name="TextBox 8"/>
          <p:cNvSpPr txBox="1"/>
          <p:nvPr/>
        </p:nvSpPr>
        <p:spPr>
          <a:xfrm>
            <a:off x="7872053" y="4685489"/>
            <a:ext cx="1223412" cy="369332"/>
          </a:xfrm>
          <a:prstGeom prst="rect">
            <a:avLst/>
          </a:prstGeom>
          <a:noFill/>
        </p:spPr>
        <p:txBody>
          <a:bodyPr wrap="none" rtlCol="0">
            <a:spAutoFit/>
          </a:bodyPr>
          <a:lstStyle/>
          <a:p>
            <a:r>
              <a:rPr lang="en-US" b="1" dirty="0">
                <a:solidFill>
                  <a:schemeClr val="tx1">
                    <a:lumMod val="75000"/>
                    <a:lumOff val="25000"/>
                  </a:schemeClr>
                </a:solidFill>
                <a:latin typeface="Karla" charset="0"/>
                <a:ea typeface="Karla" charset="0"/>
                <a:cs typeface="Karla" charset="0"/>
              </a:rPr>
              <a:t>DECODER</a:t>
            </a:r>
          </a:p>
        </p:txBody>
      </p:sp>
      <p:pic>
        <p:nvPicPr>
          <p:cNvPr id="13" name="Picture 12"/>
          <p:cNvPicPr>
            <a:picLocks noChangeAspect="1"/>
          </p:cNvPicPr>
          <p:nvPr/>
        </p:nvPicPr>
        <p:blipFill>
          <a:blip r:embed="rId2"/>
          <a:stretch>
            <a:fillRect/>
          </a:stretch>
        </p:blipFill>
        <p:spPr>
          <a:xfrm>
            <a:off x="9744124" y="2416908"/>
            <a:ext cx="2168815" cy="2268581"/>
          </a:xfrm>
          <a:prstGeom prst="rect">
            <a:avLst/>
          </a:prstGeom>
        </p:spPr>
      </p:pic>
      <p:sp>
        <p:nvSpPr>
          <p:cNvPr id="14" name="TextBox 13"/>
          <p:cNvSpPr txBox="1"/>
          <p:nvPr/>
        </p:nvSpPr>
        <p:spPr>
          <a:xfrm>
            <a:off x="349292" y="5402920"/>
            <a:ext cx="11889718" cy="707886"/>
          </a:xfrm>
          <a:prstGeom prst="rect">
            <a:avLst/>
          </a:prstGeom>
          <a:noFill/>
        </p:spPr>
        <p:txBody>
          <a:bodyPr wrap="square" rtlCol="0">
            <a:spAutoFit/>
          </a:bodyPr>
          <a:lstStyle/>
          <a:p>
            <a:r>
              <a:rPr lang="en-US" sz="2000" dirty="0">
                <a:solidFill>
                  <a:schemeClr val="tx1">
                    <a:lumMod val="75000"/>
                    <a:lumOff val="25000"/>
                  </a:schemeClr>
                </a:solidFill>
                <a:latin typeface="Karla" charset="0"/>
                <a:ea typeface="Karla" charset="0"/>
                <a:cs typeface="Karla" charset="0"/>
              </a:rPr>
              <a:t>This is an autoencoder. It gets that name because it automatically finds the best way to encode the input so that the decoded version is as close as possible to the input.</a:t>
            </a:r>
          </a:p>
        </p:txBody>
      </p:sp>
      <p:sp>
        <p:nvSpPr>
          <p:cNvPr id="16" name="TextBox 15"/>
          <p:cNvSpPr txBox="1"/>
          <p:nvPr/>
        </p:nvSpPr>
        <p:spPr>
          <a:xfrm>
            <a:off x="5400544" y="2527419"/>
            <a:ext cx="1606530" cy="369332"/>
          </a:xfrm>
          <a:prstGeom prst="rect">
            <a:avLst/>
          </a:prstGeom>
          <a:noFill/>
        </p:spPr>
        <p:txBody>
          <a:bodyPr wrap="none" rtlCol="0">
            <a:spAutoFit/>
          </a:bodyPr>
          <a:lstStyle/>
          <a:p>
            <a:r>
              <a:rPr lang="en-US" b="1" dirty="0">
                <a:solidFill>
                  <a:schemeClr val="tx1">
                    <a:lumMod val="75000"/>
                    <a:lumOff val="25000"/>
                  </a:schemeClr>
                </a:solidFill>
                <a:latin typeface="Karla" charset="0"/>
                <a:ea typeface="Karla" charset="0"/>
                <a:cs typeface="Karla" charset="0"/>
              </a:rPr>
              <a:t>Latent Space</a:t>
            </a:r>
          </a:p>
        </p:txBody>
      </p:sp>
      <mc:AlternateContent xmlns:mc="http://schemas.openxmlformats.org/markup-compatibility/2006" xmlns:a14="http://schemas.microsoft.com/office/drawing/2010/main">
        <mc:Choice Requires="a14">
          <p:sp>
            <p:nvSpPr>
              <p:cNvPr id="15" name="TextBox 14"/>
              <p:cNvSpPr txBox="1"/>
              <p:nvPr/>
            </p:nvSpPr>
            <p:spPr>
              <a:xfrm>
                <a:off x="541185" y="1161716"/>
                <a:ext cx="10873874" cy="400110"/>
              </a:xfrm>
              <a:prstGeom prst="rect">
                <a:avLst/>
              </a:prstGeom>
              <a:noFill/>
            </p:spPr>
            <p:txBody>
              <a:bodyPr wrap="none" rtlCol="0">
                <a:spAutoFit/>
              </a:bodyPr>
              <a:lstStyle/>
              <a:p>
                <a:r>
                  <a:rPr lang="en-US" sz="2000" dirty="0">
                    <a:solidFill>
                      <a:schemeClr val="tx1">
                        <a:lumMod val="75000"/>
                        <a:lumOff val="25000"/>
                      </a:schemeClr>
                    </a:solidFill>
                    <a:latin typeface="Karla" charset="0"/>
                    <a:ea typeface="Karla" charset="0"/>
                    <a:cs typeface="Karla" charset="0"/>
                  </a:rPr>
                  <a:t>We train the two networks by minimizing the reconstruction loss function: </a:t>
                </a:r>
                <a14:m>
                  <m:oMath xmlns:m="http://schemas.openxmlformats.org/officeDocument/2006/math">
                    <m:r>
                      <a:rPr lang="en-US" sz="2000" b="0" i="1" smtClean="0">
                        <a:solidFill>
                          <a:schemeClr val="tx1">
                            <a:lumMod val="75000"/>
                            <a:lumOff val="25000"/>
                          </a:schemeClr>
                        </a:solidFill>
                        <a:latin typeface="Cambria Math" charset="0"/>
                        <a:ea typeface="Karla" charset="0"/>
                        <a:cs typeface="Karla" charset="0"/>
                      </a:rPr>
                      <m:t>ℒ</m:t>
                    </m:r>
                    <m:r>
                      <a:rPr lang="en-US" sz="2000" b="0" i="1" smtClean="0">
                        <a:solidFill>
                          <a:schemeClr val="tx1">
                            <a:lumMod val="75000"/>
                            <a:lumOff val="25000"/>
                          </a:schemeClr>
                        </a:solidFill>
                        <a:latin typeface="Cambria Math" charset="0"/>
                        <a:ea typeface="Karla" charset="0"/>
                        <a:cs typeface="Karla" charset="0"/>
                      </a:rPr>
                      <m:t>=∑</m:t>
                    </m:r>
                    <m:sSup>
                      <m:sSupPr>
                        <m:ctrlPr>
                          <a:rPr lang="en-US" sz="2000" b="0" i="1" smtClean="0">
                            <a:solidFill>
                              <a:schemeClr val="tx1">
                                <a:lumMod val="75000"/>
                                <a:lumOff val="25000"/>
                              </a:schemeClr>
                            </a:solidFill>
                            <a:latin typeface="Cambria Math" panose="02040503050406030204" pitchFamily="18" charset="0"/>
                            <a:ea typeface="Karla" charset="0"/>
                            <a:cs typeface="Karla" charset="0"/>
                          </a:rPr>
                        </m:ctrlPr>
                      </m:sSupPr>
                      <m:e>
                        <m:d>
                          <m:dPr>
                            <m:ctrlPr>
                              <a:rPr lang="en-US" sz="2000" b="0" i="1" smtClean="0">
                                <a:solidFill>
                                  <a:schemeClr val="tx1">
                                    <a:lumMod val="75000"/>
                                    <a:lumOff val="25000"/>
                                  </a:schemeClr>
                                </a:solidFill>
                                <a:latin typeface="Cambria Math" panose="02040503050406030204" pitchFamily="18" charset="0"/>
                                <a:ea typeface="Karla" charset="0"/>
                                <a:cs typeface="Karla" charset="0"/>
                              </a:rPr>
                            </m:ctrlPr>
                          </m:dPr>
                          <m:e>
                            <m:sSub>
                              <m:sSubPr>
                                <m:ctrlPr>
                                  <a:rPr lang="en-US" sz="2000" i="1">
                                    <a:solidFill>
                                      <a:schemeClr val="tx1">
                                        <a:lumMod val="75000"/>
                                        <a:lumOff val="25000"/>
                                      </a:schemeClr>
                                    </a:solidFill>
                                    <a:latin typeface="Cambria Math" panose="02040503050406030204" pitchFamily="18" charset="0"/>
                                    <a:ea typeface="Karla" charset="0"/>
                                    <a:cs typeface="Karla" charset="0"/>
                                  </a:rPr>
                                </m:ctrlPr>
                              </m:sSubPr>
                              <m:e>
                                <m:r>
                                  <a:rPr lang="en-US" sz="2000" i="1">
                                    <a:solidFill>
                                      <a:schemeClr val="tx1">
                                        <a:lumMod val="75000"/>
                                        <a:lumOff val="25000"/>
                                      </a:schemeClr>
                                    </a:solidFill>
                                    <a:latin typeface="Cambria Math" charset="0"/>
                                    <a:ea typeface="Karla" charset="0"/>
                                    <a:cs typeface="Karla" charset="0"/>
                                  </a:rPr>
                                  <m:t>𝑥</m:t>
                                </m:r>
                              </m:e>
                              <m:sub>
                                <m:r>
                                  <a:rPr lang="en-US" sz="2000" i="1">
                                    <a:solidFill>
                                      <a:schemeClr val="tx1">
                                        <a:lumMod val="75000"/>
                                        <a:lumOff val="25000"/>
                                      </a:schemeClr>
                                    </a:solidFill>
                                    <a:latin typeface="Cambria Math" charset="0"/>
                                    <a:ea typeface="Karla" charset="0"/>
                                    <a:cs typeface="Karla" charset="0"/>
                                  </a:rPr>
                                  <m:t>𝑖</m:t>
                                </m:r>
                              </m:sub>
                            </m:sSub>
                            <m:r>
                              <a:rPr lang="en-US" sz="2000" i="1">
                                <a:solidFill>
                                  <a:schemeClr val="tx1">
                                    <a:lumMod val="75000"/>
                                    <a:lumOff val="25000"/>
                                  </a:schemeClr>
                                </a:solidFill>
                                <a:latin typeface="Cambria Math" charset="0"/>
                                <a:ea typeface="Karla" charset="0"/>
                                <a:cs typeface="Karla" charset="0"/>
                              </a:rPr>
                              <m:t>−</m:t>
                            </m:r>
                            <m:sSub>
                              <m:sSubPr>
                                <m:ctrlPr>
                                  <a:rPr lang="en-US" sz="2000" i="1">
                                    <a:solidFill>
                                      <a:schemeClr val="tx1">
                                        <a:lumMod val="75000"/>
                                        <a:lumOff val="25000"/>
                                      </a:schemeClr>
                                    </a:solidFill>
                                    <a:latin typeface="Cambria Math" panose="02040503050406030204" pitchFamily="18" charset="0"/>
                                    <a:ea typeface="Karla" charset="0"/>
                                    <a:cs typeface="Karla" charset="0"/>
                                  </a:rPr>
                                </m:ctrlPr>
                              </m:sSubPr>
                              <m:e>
                                <m:acc>
                                  <m:accPr>
                                    <m:chr m:val="̂"/>
                                    <m:ctrlPr>
                                      <a:rPr lang="en-US" sz="2000" i="1">
                                        <a:solidFill>
                                          <a:schemeClr val="tx1">
                                            <a:lumMod val="75000"/>
                                            <a:lumOff val="25000"/>
                                          </a:schemeClr>
                                        </a:solidFill>
                                        <a:latin typeface="Cambria Math" panose="02040503050406030204" pitchFamily="18" charset="0"/>
                                        <a:ea typeface="Karla" charset="0"/>
                                        <a:cs typeface="Karla" charset="0"/>
                                      </a:rPr>
                                    </m:ctrlPr>
                                  </m:accPr>
                                  <m:e>
                                    <m:r>
                                      <a:rPr lang="en-US" sz="2000" i="1">
                                        <a:solidFill>
                                          <a:schemeClr val="tx1">
                                            <a:lumMod val="75000"/>
                                            <a:lumOff val="25000"/>
                                          </a:schemeClr>
                                        </a:solidFill>
                                        <a:latin typeface="Cambria Math" charset="0"/>
                                        <a:ea typeface="Karla" charset="0"/>
                                        <a:cs typeface="Karla" charset="0"/>
                                      </a:rPr>
                                      <m:t>𝑥</m:t>
                                    </m:r>
                                  </m:e>
                                </m:acc>
                              </m:e>
                              <m:sub>
                                <m:r>
                                  <a:rPr lang="en-US" sz="2000" i="1">
                                    <a:solidFill>
                                      <a:schemeClr val="tx1">
                                        <a:lumMod val="75000"/>
                                        <a:lumOff val="25000"/>
                                      </a:schemeClr>
                                    </a:solidFill>
                                    <a:latin typeface="Cambria Math" charset="0"/>
                                    <a:ea typeface="Karla" charset="0"/>
                                    <a:cs typeface="Karla" charset="0"/>
                                  </a:rPr>
                                  <m:t>𝑖</m:t>
                                </m:r>
                              </m:sub>
                            </m:sSub>
                          </m:e>
                        </m:d>
                      </m:e>
                      <m:sup>
                        <m:r>
                          <a:rPr lang="en-US" sz="2000" b="0" i="0" smtClean="0">
                            <a:solidFill>
                              <a:schemeClr val="tx1">
                                <a:lumMod val="75000"/>
                                <a:lumOff val="25000"/>
                              </a:schemeClr>
                            </a:solidFill>
                            <a:latin typeface="Cambria Math" charset="0"/>
                            <a:ea typeface="Karla" charset="0"/>
                            <a:cs typeface="Karla" charset="0"/>
                          </a:rPr>
                          <m:t>2</m:t>
                        </m:r>
                      </m:sup>
                    </m:sSup>
                  </m:oMath>
                </a14:m>
                <a:endParaRPr lang="en-US" sz="2000" dirty="0">
                  <a:solidFill>
                    <a:schemeClr val="tx1">
                      <a:lumMod val="75000"/>
                      <a:lumOff val="25000"/>
                    </a:schemeClr>
                  </a:solidFill>
                  <a:latin typeface="Karla" charset="0"/>
                  <a:ea typeface="Karla" charset="0"/>
                  <a:cs typeface="Karla" charset="0"/>
                </a:endParaRPr>
              </a:p>
            </p:txBody>
          </p:sp>
        </mc:Choice>
        <mc:Fallback xmlns="">
          <p:sp>
            <p:nvSpPr>
              <p:cNvPr id="15" name="TextBox 14"/>
              <p:cNvSpPr txBox="1">
                <a:spLocks noRot="1" noChangeAspect="1" noMove="1" noResize="1" noEditPoints="1" noAdjustHandles="1" noChangeArrowheads="1" noChangeShapeType="1" noTextEdit="1"/>
              </p:cNvSpPr>
              <p:nvPr/>
            </p:nvSpPr>
            <p:spPr>
              <a:xfrm>
                <a:off x="541185" y="1161716"/>
                <a:ext cx="10873874" cy="400110"/>
              </a:xfrm>
              <a:prstGeom prst="rect">
                <a:avLst/>
              </a:prstGeom>
              <a:blipFill rotWithShape="0">
                <a:blip r:embed="rId3"/>
                <a:stretch>
                  <a:fillRect l="-617" t="-7692" b="-29231"/>
                </a:stretch>
              </a:blipFill>
            </p:spPr>
            <p:txBody>
              <a:bodyPr/>
              <a:lstStyle/>
              <a:p>
                <a:r>
                  <a:rPr lang="en-US">
                    <a:noFill/>
                  </a:rPr>
                  <a:t> </a:t>
                </a:r>
              </a:p>
            </p:txBody>
          </p:sp>
        </mc:Fallback>
      </mc:AlternateContent>
      <p:sp>
        <p:nvSpPr>
          <p:cNvPr id="17" name="TextBox 16"/>
          <p:cNvSpPr txBox="1"/>
          <p:nvPr/>
        </p:nvSpPr>
        <p:spPr>
          <a:xfrm>
            <a:off x="1470989" y="1950109"/>
            <a:ext cx="605483" cy="461665"/>
          </a:xfrm>
          <a:prstGeom prst="rect">
            <a:avLst/>
          </a:prstGeom>
          <a:noFill/>
        </p:spPr>
        <p:txBody>
          <a:bodyPr wrap="square" rtlCol="0">
            <a:spAutoFit/>
          </a:bodyPr>
          <a:lstStyle/>
          <a:p>
            <a:pPr algn="ctr"/>
            <a:r>
              <a:rPr lang="en-US" sz="2400" i="1" dirty="0">
                <a:latin typeface="Cambria Math" charset="0"/>
                <a:ea typeface="Cambria Math" charset="0"/>
                <a:cs typeface="Cambria Math" charset="0"/>
              </a:rPr>
              <a:t>x</a:t>
            </a:r>
          </a:p>
        </p:txBody>
      </p:sp>
      <mc:AlternateContent xmlns:mc="http://schemas.openxmlformats.org/markup-compatibility/2006" xmlns:a14="http://schemas.microsoft.com/office/drawing/2010/main">
        <mc:Choice Requires="a14">
          <p:sp>
            <p:nvSpPr>
              <p:cNvPr id="18" name="TextBox 17"/>
              <p:cNvSpPr txBox="1"/>
              <p:nvPr/>
            </p:nvSpPr>
            <p:spPr>
              <a:xfrm>
                <a:off x="10525789" y="1950109"/>
                <a:ext cx="605483" cy="46166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acc>
                        <m:accPr>
                          <m:chr m:val="̂"/>
                          <m:ctrlPr>
                            <a:rPr lang="en-US" sz="2400" b="0" i="1" smtClean="0">
                              <a:latin typeface="Cambria Math" panose="02040503050406030204" pitchFamily="18" charset="0"/>
                              <a:ea typeface="Cambria Math" charset="0"/>
                              <a:cs typeface="Cambria Math" charset="0"/>
                            </a:rPr>
                          </m:ctrlPr>
                        </m:accPr>
                        <m:e>
                          <m:r>
                            <a:rPr lang="en-US" sz="2400" b="0" i="1" smtClean="0">
                              <a:latin typeface="Cambria Math" charset="0"/>
                              <a:ea typeface="Cambria Math" charset="0"/>
                              <a:cs typeface="Cambria Math" charset="0"/>
                            </a:rPr>
                            <m:t>𝑥</m:t>
                          </m:r>
                        </m:e>
                      </m:acc>
                    </m:oMath>
                  </m:oMathPara>
                </a14:m>
                <a:endParaRPr lang="en-US" i="1" dirty="0">
                  <a:latin typeface="Cambria Math" charset="0"/>
                  <a:ea typeface="Cambria Math" charset="0"/>
                  <a:cs typeface="Cambria Math" charset="0"/>
                </a:endParaRPr>
              </a:p>
            </p:txBody>
          </p:sp>
        </mc:Choice>
        <mc:Fallback xmlns="">
          <p:sp>
            <p:nvSpPr>
              <p:cNvPr id="18" name="TextBox 17"/>
              <p:cNvSpPr txBox="1">
                <a:spLocks noRot="1" noChangeAspect="1" noMove="1" noResize="1" noEditPoints="1" noAdjustHandles="1" noChangeArrowheads="1" noChangeShapeType="1" noTextEdit="1"/>
              </p:cNvSpPr>
              <p:nvPr/>
            </p:nvSpPr>
            <p:spPr>
              <a:xfrm>
                <a:off x="10525789" y="1950109"/>
                <a:ext cx="605483" cy="461665"/>
              </a:xfrm>
              <a:prstGeom prst="rect">
                <a:avLst/>
              </a:prstGeom>
              <a:blipFill rotWithShape="0">
                <a:blip r:embed="rId4"/>
                <a:stretch>
                  <a:fillRect t="-1316" r="-25253"/>
                </a:stretch>
              </a:blipFill>
            </p:spPr>
            <p:txBody>
              <a:bodyPr/>
              <a:lstStyle/>
              <a:p>
                <a:r>
                  <a:rPr lang="en-US">
                    <a:noFill/>
                  </a:rPr>
                  <a:t> </a:t>
                </a:r>
              </a:p>
            </p:txBody>
          </p:sp>
        </mc:Fallback>
      </mc:AlternateContent>
    </p:spTree>
    <p:extLst>
      <p:ext uri="{BB962C8B-B14F-4D97-AF65-F5344CB8AC3E}">
        <p14:creationId xmlns:p14="http://schemas.microsoft.com/office/powerpoint/2010/main" val="1943448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MP3 and JPG Image Compression</a:t>
            </a:r>
          </a:p>
        </p:txBody>
      </p:sp>
      <p:sp>
        <p:nvSpPr>
          <p:cNvPr id="3" name="Content Placeholder 2"/>
          <p:cNvSpPr>
            <a:spLocks noGrp="1"/>
          </p:cNvSpPr>
          <p:nvPr>
            <p:ph idx="1"/>
          </p:nvPr>
        </p:nvSpPr>
        <p:spPr>
          <a:xfrm>
            <a:off x="494219" y="5471055"/>
            <a:ext cx="11177828" cy="428997"/>
          </a:xfrm>
        </p:spPr>
        <p:txBody>
          <a:bodyPr/>
          <a:lstStyle/>
          <a:p>
            <a:r>
              <a:rPr lang="en-US"/>
              <a:t>Original image 256x256=262,000, MP3=37,000, and JPG=26,000</a:t>
            </a:r>
          </a:p>
        </p:txBody>
      </p:sp>
      <p:sp>
        <p:nvSpPr>
          <p:cNvPr id="4" name="Slide Number Placeholder 3"/>
          <p:cNvSpPr>
            <a:spLocks noGrp="1"/>
          </p:cNvSpPr>
          <p:nvPr>
            <p:ph type="sldNum" sz="quarter" idx="12"/>
          </p:nvPr>
        </p:nvSpPr>
        <p:spPr/>
        <p:txBody>
          <a:bodyPr/>
          <a:lstStyle/>
          <a:p>
            <a:fld id="{81B7CCDB-6D39-0547-B7B3-C80E39D6513A}" type="slidenum">
              <a:rPr lang="en-US" smtClean="0"/>
              <a:pPr/>
              <a:t>22</a:t>
            </a:fld>
            <a:endParaRPr lang="en-US"/>
          </a:p>
        </p:txBody>
      </p:sp>
      <p:pic>
        <p:nvPicPr>
          <p:cNvPr id="5" name="Picture 4"/>
          <p:cNvPicPr>
            <a:picLocks noChangeAspect="1"/>
          </p:cNvPicPr>
          <p:nvPr/>
        </p:nvPicPr>
        <p:blipFill>
          <a:blip r:embed="rId3"/>
          <a:stretch>
            <a:fillRect/>
          </a:stretch>
        </p:blipFill>
        <p:spPr>
          <a:xfrm>
            <a:off x="0" y="988193"/>
            <a:ext cx="12192000" cy="3644490"/>
          </a:xfrm>
          <a:prstGeom prst="rect">
            <a:avLst/>
          </a:prstGeom>
        </p:spPr>
      </p:pic>
      <p:sp>
        <p:nvSpPr>
          <p:cNvPr id="6" name="TextBox 5"/>
          <p:cNvSpPr txBox="1"/>
          <p:nvPr/>
        </p:nvSpPr>
        <p:spPr>
          <a:xfrm>
            <a:off x="1016000" y="4793966"/>
            <a:ext cx="1271502" cy="461665"/>
          </a:xfrm>
          <a:prstGeom prst="rect">
            <a:avLst/>
          </a:prstGeom>
          <a:noFill/>
        </p:spPr>
        <p:txBody>
          <a:bodyPr wrap="none" rtlCol="0">
            <a:spAutoFit/>
          </a:bodyPr>
          <a:lstStyle/>
          <a:p>
            <a:r>
              <a:rPr lang="en-US" sz="2400">
                <a:latin typeface="Karla" charset="0"/>
                <a:ea typeface="Karla" charset="0"/>
                <a:cs typeface="Karla" charset="0"/>
              </a:rPr>
              <a:t>original</a:t>
            </a:r>
          </a:p>
        </p:txBody>
      </p:sp>
      <p:sp>
        <p:nvSpPr>
          <p:cNvPr id="7" name="TextBox 6"/>
          <p:cNvSpPr txBox="1"/>
          <p:nvPr/>
        </p:nvSpPr>
        <p:spPr>
          <a:xfrm>
            <a:off x="5697493" y="4830847"/>
            <a:ext cx="797013" cy="461665"/>
          </a:xfrm>
          <a:prstGeom prst="rect">
            <a:avLst/>
          </a:prstGeom>
          <a:noFill/>
        </p:spPr>
        <p:txBody>
          <a:bodyPr wrap="none" rtlCol="0">
            <a:spAutoFit/>
          </a:bodyPr>
          <a:lstStyle/>
          <a:p>
            <a:r>
              <a:rPr lang="en-US" sz="2400">
                <a:latin typeface="Karla" charset="0"/>
                <a:ea typeface="Karla" charset="0"/>
                <a:cs typeface="Karla" charset="0"/>
              </a:rPr>
              <a:t>MP3</a:t>
            </a:r>
          </a:p>
        </p:txBody>
      </p:sp>
      <p:sp>
        <p:nvSpPr>
          <p:cNvPr id="8" name="TextBox 7"/>
          <p:cNvSpPr txBox="1"/>
          <p:nvPr/>
        </p:nvSpPr>
        <p:spPr>
          <a:xfrm>
            <a:off x="9972803" y="4848107"/>
            <a:ext cx="678391" cy="461665"/>
          </a:xfrm>
          <a:prstGeom prst="rect">
            <a:avLst/>
          </a:prstGeom>
          <a:noFill/>
        </p:spPr>
        <p:txBody>
          <a:bodyPr wrap="none" rtlCol="0">
            <a:spAutoFit/>
          </a:bodyPr>
          <a:lstStyle/>
          <a:p>
            <a:r>
              <a:rPr lang="en-US" sz="2400">
                <a:latin typeface="Karla" charset="0"/>
                <a:ea typeface="Karla" charset="0"/>
                <a:cs typeface="Karla" charset="0"/>
              </a:rPr>
              <a:t>JPG</a:t>
            </a:r>
          </a:p>
        </p:txBody>
      </p:sp>
      <p:sp>
        <p:nvSpPr>
          <p:cNvPr id="9" name="Slide Number Placeholder 3"/>
          <p:cNvSpPr txBox="1">
            <a:spLocks/>
          </p:cNvSpPr>
          <p:nvPr/>
        </p:nvSpPr>
        <p:spPr>
          <a:xfrm>
            <a:off x="7014459" y="6432975"/>
            <a:ext cx="5177541" cy="526408"/>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t>Image taken from A. </a:t>
            </a:r>
            <a:r>
              <a:rPr lang="en-US" dirty="0" err="1"/>
              <a:t>Glassner</a:t>
            </a:r>
            <a:r>
              <a:rPr lang="en-US" dirty="0"/>
              <a:t>, Deep Learning, Vol. 2: From Basics to Practice</a:t>
            </a:r>
          </a:p>
        </p:txBody>
      </p:sp>
    </p:spTree>
    <p:extLst>
      <p:ext uri="{BB962C8B-B14F-4D97-AF65-F5344CB8AC3E}">
        <p14:creationId xmlns:p14="http://schemas.microsoft.com/office/powerpoint/2010/main" val="2363713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a:spLocks noGrp="1"/>
          </p:cNvSpPr>
          <p:nvPr>
            <p:ph type="title"/>
          </p:nvPr>
        </p:nvSpPr>
        <p:spPr/>
        <p:txBody>
          <a:bodyPr/>
          <a:lstStyle/>
          <a:p>
            <a:r>
              <a:rPr lang="en-US" dirty="0"/>
              <a:t>MP3 and JPG Image Compression(</a:t>
            </a:r>
            <a:r>
              <a:rPr lang="en-US" dirty="0" err="1"/>
              <a:t>cont</a:t>
            </a:r>
            <a:r>
              <a:rPr lang="en-US" dirty="0"/>
              <a:t>)</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41686" y="2383873"/>
            <a:ext cx="10218693" cy="2121866"/>
          </a:xfrm>
        </p:spPr>
      </p:pic>
      <p:sp>
        <p:nvSpPr>
          <p:cNvPr id="4" name="Slide Number Placeholder 3"/>
          <p:cNvSpPr>
            <a:spLocks noGrp="1"/>
          </p:cNvSpPr>
          <p:nvPr>
            <p:ph type="sldNum" sz="quarter" idx="12"/>
          </p:nvPr>
        </p:nvSpPr>
        <p:spPr/>
        <p:txBody>
          <a:bodyPr/>
          <a:lstStyle/>
          <a:p>
            <a:fld id="{81B7CCDB-6D39-0547-B7B3-C80E39D6513A}" type="slidenum">
              <a:rPr lang="en-US" smtClean="0"/>
              <a:pPr/>
              <a:t>23</a:t>
            </a:fld>
            <a:endParaRPr lang="en-US"/>
          </a:p>
        </p:txBody>
      </p:sp>
      <p:sp>
        <p:nvSpPr>
          <p:cNvPr id="6" name="TextBox 5"/>
          <p:cNvSpPr txBox="1"/>
          <p:nvPr/>
        </p:nvSpPr>
        <p:spPr>
          <a:xfrm>
            <a:off x="1173162" y="4919134"/>
            <a:ext cx="1271502" cy="461665"/>
          </a:xfrm>
          <a:prstGeom prst="rect">
            <a:avLst/>
          </a:prstGeom>
          <a:noFill/>
        </p:spPr>
        <p:txBody>
          <a:bodyPr wrap="none" rtlCol="0">
            <a:spAutoFit/>
          </a:bodyPr>
          <a:lstStyle/>
          <a:p>
            <a:r>
              <a:rPr lang="en-US" sz="2400">
                <a:latin typeface="Karla" charset="0"/>
                <a:ea typeface="Karla" charset="0"/>
                <a:cs typeface="Karla" charset="0"/>
              </a:rPr>
              <a:t>original</a:t>
            </a:r>
          </a:p>
        </p:txBody>
      </p:sp>
      <p:sp>
        <p:nvSpPr>
          <p:cNvPr id="7" name="TextBox 6"/>
          <p:cNvSpPr txBox="1"/>
          <p:nvPr/>
        </p:nvSpPr>
        <p:spPr>
          <a:xfrm>
            <a:off x="5854655" y="4956015"/>
            <a:ext cx="797013" cy="461665"/>
          </a:xfrm>
          <a:prstGeom prst="rect">
            <a:avLst/>
          </a:prstGeom>
          <a:noFill/>
        </p:spPr>
        <p:txBody>
          <a:bodyPr wrap="none" rtlCol="0">
            <a:spAutoFit/>
          </a:bodyPr>
          <a:lstStyle/>
          <a:p>
            <a:r>
              <a:rPr lang="en-US" sz="2400">
                <a:latin typeface="Karla" charset="0"/>
                <a:ea typeface="Karla" charset="0"/>
                <a:cs typeface="Karla" charset="0"/>
              </a:rPr>
              <a:t>MP3</a:t>
            </a:r>
          </a:p>
        </p:txBody>
      </p:sp>
      <p:sp>
        <p:nvSpPr>
          <p:cNvPr id="8" name="TextBox 7"/>
          <p:cNvSpPr txBox="1"/>
          <p:nvPr/>
        </p:nvSpPr>
        <p:spPr>
          <a:xfrm>
            <a:off x="10129965" y="4973275"/>
            <a:ext cx="678391" cy="461665"/>
          </a:xfrm>
          <a:prstGeom prst="rect">
            <a:avLst/>
          </a:prstGeom>
          <a:noFill/>
        </p:spPr>
        <p:txBody>
          <a:bodyPr wrap="none" rtlCol="0">
            <a:spAutoFit/>
          </a:bodyPr>
          <a:lstStyle/>
          <a:p>
            <a:r>
              <a:rPr lang="en-US" sz="2400">
                <a:latin typeface="Karla" charset="0"/>
                <a:ea typeface="Karla" charset="0"/>
                <a:cs typeface="Karla" charset="0"/>
              </a:rPr>
              <a:t>JPG</a:t>
            </a:r>
          </a:p>
        </p:txBody>
      </p:sp>
      <p:sp>
        <p:nvSpPr>
          <p:cNvPr id="9" name="Slide Number Placeholder 3"/>
          <p:cNvSpPr txBox="1">
            <a:spLocks/>
          </p:cNvSpPr>
          <p:nvPr/>
        </p:nvSpPr>
        <p:spPr>
          <a:xfrm>
            <a:off x="6788734" y="6432975"/>
            <a:ext cx="5177541" cy="526408"/>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t>Image taken from A. </a:t>
            </a:r>
            <a:r>
              <a:rPr lang="en-US" err="1"/>
              <a:t>Glassner</a:t>
            </a:r>
            <a:r>
              <a:rPr lang="en-US"/>
              <a:t>, Deep Learning, Vol. 2: From Basics to Practice</a:t>
            </a:r>
          </a:p>
        </p:txBody>
      </p:sp>
    </p:spTree>
    <p:extLst>
      <p:ext uri="{BB962C8B-B14F-4D97-AF65-F5344CB8AC3E}">
        <p14:creationId xmlns:p14="http://schemas.microsoft.com/office/powerpoint/2010/main" val="9659675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simplest autoencoder	</a:t>
            </a:r>
          </a:p>
        </p:txBody>
      </p:sp>
      <p:sp>
        <p:nvSpPr>
          <p:cNvPr id="16" name="Content Placeholder 15"/>
          <p:cNvSpPr>
            <a:spLocks noGrp="1"/>
          </p:cNvSpPr>
          <p:nvPr>
            <p:ph idx="1"/>
          </p:nvPr>
        </p:nvSpPr>
        <p:spPr/>
        <p:txBody>
          <a:bodyPr/>
          <a:lstStyle/>
          <a:p>
            <a:r>
              <a:rPr lang="en-US"/>
              <a:t>Encode with a simple fully connected network (FCN)</a:t>
            </a:r>
          </a:p>
        </p:txBody>
      </p:sp>
      <p:sp>
        <p:nvSpPr>
          <p:cNvPr id="4" name="Slide Number Placeholder 3"/>
          <p:cNvSpPr>
            <a:spLocks noGrp="1"/>
          </p:cNvSpPr>
          <p:nvPr>
            <p:ph type="sldNum" sz="quarter" idx="12"/>
          </p:nvPr>
        </p:nvSpPr>
        <p:spPr/>
        <p:txBody>
          <a:bodyPr/>
          <a:lstStyle/>
          <a:p>
            <a:fld id="{81B7CCDB-6D39-0547-B7B3-C80E39D6513A}" type="slidenum">
              <a:rPr lang="en-US" smtClean="0"/>
              <a:pPr/>
              <a:t>24</a:t>
            </a:fld>
            <a:endParaRPr lang="en-US"/>
          </a:p>
        </p:txBody>
      </p:sp>
      <p:grpSp>
        <p:nvGrpSpPr>
          <p:cNvPr id="19" name="Group 18"/>
          <p:cNvGrpSpPr/>
          <p:nvPr/>
        </p:nvGrpSpPr>
        <p:grpSpPr>
          <a:xfrm>
            <a:off x="4082364" y="3490785"/>
            <a:ext cx="3196882" cy="1388124"/>
            <a:chOff x="4082364" y="3490785"/>
            <a:chExt cx="3196882" cy="1388124"/>
          </a:xfrm>
        </p:grpSpPr>
        <p:sp>
          <p:nvSpPr>
            <p:cNvPr id="6" name="TextBox 5"/>
            <p:cNvSpPr txBox="1"/>
            <p:nvPr/>
          </p:nvSpPr>
          <p:spPr>
            <a:xfrm>
              <a:off x="4903275" y="4509577"/>
              <a:ext cx="2375971" cy="369332"/>
            </a:xfrm>
            <a:prstGeom prst="rect">
              <a:avLst/>
            </a:prstGeom>
            <a:noFill/>
          </p:spPr>
          <p:txBody>
            <a:bodyPr wrap="none" rtlCol="0">
              <a:spAutoFit/>
            </a:bodyPr>
            <a:lstStyle/>
            <a:p>
              <a:r>
                <a:rPr lang="en-US">
                  <a:latin typeface="Karla" charset="0"/>
                  <a:ea typeface="Karla" charset="0"/>
                  <a:cs typeface="Karla" charset="0"/>
                </a:rPr>
                <a:t>FCN with 20 neurons</a:t>
              </a:r>
            </a:p>
          </p:txBody>
        </p:sp>
        <p:cxnSp>
          <p:nvCxnSpPr>
            <p:cNvPr id="9" name="Straight Arrow Connector 8"/>
            <p:cNvCxnSpPr/>
            <p:nvPr/>
          </p:nvCxnSpPr>
          <p:spPr>
            <a:xfrm>
              <a:off x="4082364" y="3490785"/>
              <a:ext cx="100012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grpSp>
        <p:nvGrpSpPr>
          <p:cNvPr id="20" name="Group 19"/>
          <p:cNvGrpSpPr/>
          <p:nvPr/>
        </p:nvGrpSpPr>
        <p:grpSpPr>
          <a:xfrm>
            <a:off x="7114083" y="3244334"/>
            <a:ext cx="2648584" cy="369332"/>
            <a:chOff x="7114083" y="3244334"/>
            <a:chExt cx="2648584" cy="369332"/>
          </a:xfrm>
        </p:grpSpPr>
        <p:cxnSp>
          <p:nvCxnSpPr>
            <p:cNvPr id="13" name="Straight Arrow Connector 12"/>
            <p:cNvCxnSpPr/>
            <p:nvPr/>
          </p:nvCxnSpPr>
          <p:spPr>
            <a:xfrm>
              <a:off x="7114083" y="3474791"/>
              <a:ext cx="100012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8292393" y="3244334"/>
              <a:ext cx="1470274" cy="369332"/>
            </a:xfrm>
            <a:prstGeom prst="rect">
              <a:avLst/>
            </a:prstGeom>
            <a:noFill/>
          </p:spPr>
          <p:txBody>
            <a:bodyPr wrap="none" rtlCol="0">
              <a:spAutoFit/>
            </a:bodyPr>
            <a:lstStyle/>
            <a:p>
              <a:r>
                <a:rPr lang="en-US">
                  <a:latin typeface="Karla" charset="0"/>
                  <a:ea typeface="Karla" charset="0"/>
                  <a:cs typeface="Karla" charset="0"/>
                </a:rPr>
                <a:t>20 numbers</a:t>
              </a:r>
            </a:p>
          </p:txBody>
        </p:sp>
      </p:grpSp>
      <p:grpSp>
        <p:nvGrpSpPr>
          <p:cNvPr id="18" name="Group 17"/>
          <p:cNvGrpSpPr/>
          <p:nvPr/>
        </p:nvGrpSpPr>
        <p:grpSpPr>
          <a:xfrm>
            <a:off x="2221992" y="2779776"/>
            <a:ext cx="1721946" cy="2071913"/>
            <a:chOff x="2508702" y="2794000"/>
            <a:chExt cx="1721946" cy="2071913"/>
          </a:xfrm>
        </p:grpSpPr>
        <p:sp>
          <p:nvSpPr>
            <p:cNvPr id="10" name="TextBox 9"/>
            <p:cNvSpPr txBox="1"/>
            <p:nvPr/>
          </p:nvSpPr>
          <p:spPr>
            <a:xfrm>
              <a:off x="2508702" y="4496581"/>
              <a:ext cx="1721946" cy="369332"/>
            </a:xfrm>
            <a:prstGeom prst="rect">
              <a:avLst/>
            </a:prstGeom>
            <a:noFill/>
          </p:spPr>
          <p:txBody>
            <a:bodyPr wrap="none" rtlCol="0">
              <a:spAutoFit/>
            </a:bodyPr>
            <a:lstStyle/>
            <a:p>
              <a:r>
                <a:rPr lang="en-US">
                  <a:latin typeface="Karla" charset="0"/>
                  <a:ea typeface="Karla" charset="0"/>
                  <a:cs typeface="Karla" charset="0"/>
                </a:rPr>
                <a:t>Image 100x100</a:t>
              </a:r>
            </a:p>
          </p:txBody>
        </p:sp>
        <p:pic>
          <p:nvPicPr>
            <p:cNvPr id="17" name="Picture 16"/>
            <p:cNvPicPr>
              <a:picLocks noChangeAspect="1"/>
            </p:cNvPicPr>
            <p:nvPr/>
          </p:nvPicPr>
          <p:blipFill>
            <a:blip r:embed="rId2">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2660202" y="2794000"/>
              <a:ext cx="1444752" cy="1444752"/>
            </a:xfrm>
            <a:prstGeom prst="rect">
              <a:avLst/>
            </a:prstGeom>
          </p:spPr>
        </p:pic>
      </p:grpSp>
      <p:grpSp>
        <p:nvGrpSpPr>
          <p:cNvPr id="11" name="Group 10"/>
          <p:cNvGrpSpPr/>
          <p:nvPr/>
        </p:nvGrpSpPr>
        <p:grpSpPr>
          <a:xfrm>
            <a:off x="5348059" y="2794000"/>
            <a:ext cx="1487192" cy="1371600"/>
            <a:chOff x="5348059" y="2794000"/>
            <a:chExt cx="1487192" cy="1371600"/>
          </a:xfrm>
        </p:grpSpPr>
        <p:sp>
          <p:nvSpPr>
            <p:cNvPr id="7" name="Trapezoid 6"/>
            <p:cNvSpPr/>
            <p:nvPr/>
          </p:nvSpPr>
          <p:spPr>
            <a:xfrm rot="5400000">
              <a:off x="5233759" y="2908300"/>
              <a:ext cx="1371600" cy="1143000"/>
            </a:xfrm>
            <a:prstGeom prst="trapezoid">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lumMod val="75000"/>
                    <a:lumOff val="25000"/>
                  </a:schemeClr>
                </a:solidFill>
              </a:endParaRPr>
            </a:p>
          </p:txBody>
        </p:sp>
        <p:sp>
          <p:nvSpPr>
            <p:cNvPr id="8" name="Rectangle 7"/>
            <p:cNvSpPr/>
            <p:nvPr/>
          </p:nvSpPr>
          <p:spPr>
            <a:xfrm>
              <a:off x="5374843" y="3279079"/>
              <a:ext cx="1460408" cy="307777"/>
            </a:xfrm>
            <a:prstGeom prst="rect">
              <a:avLst/>
            </a:prstGeom>
          </p:spPr>
          <p:txBody>
            <a:bodyPr wrap="square">
              <a:spAutoFit/>
            </a:bodyPr>
            <a:lstStyle/>
            <a:p>
              <a:r>
                <a:rPr lang="en-US" sz="1400" dirty="0">
                  <a:latin typeface="Karla" charset="0"/>
                  <a:ea typeface="Karla" charset="0"/>
                  <a:cs typeface="Karla" charset="0"/>
                </a:rPr>
                <a:t>20 neurons</a:t>
              </a:r>
            </a:p>
          </p:txBody>
        </p:sp>
      </p:grpSp>
    </p:spTree>
    <p:extLst>
      <p:ext uri="{BB962C8B-B14F-4D97-AF65-F5344CB8AC3E}">
        <p14:creationId xmlns:p14="http://schemas.microsoft.com/office/powerpoint/2010/main" val="843756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The simplest autoencoder	</a:t>
            </a:r>
          </a:p>
        </p:txBody>
      </p:sp>
      <p:sp>
        <p:nvSpPr>
          <p:cNvPr id="7" name="Content Placeholder 6"/>
          <p:cNvSpPr>
            <a:spLocks noGrp="1"/>
          </p:cNvSpPr>
          <p:nvPr>
            <p:ph idx="1"/>
          </p:nvPr>
        </p:nvSpPr>
        <p:spPr/>
        <p:txBody>
          <a:bodyPr/>
          <a:lstStyle/>
          <a:p>
            <a:r>
              <a:rPr lang="en-US"/>
              <a:t>Encode and decode </a:t>
            </a:r>
          </a:p>
        </p:txBody>
      </p:sp>
      <p:sp>
        <p:nvSpPr>
          <p:cNvPr id="4" name="Slide Number Placeholder 3"/>
          <p:cNvSpPr>
            <a:spLocks noGrp="1"/>
          </p:cNvSpPr>
          <p:nvPr>
            <p:ph type="sldNum" sz="quarter" idx="12"/>
          </p:nvPr>
        </p:nvSpPr>
        <p:spPr/>
        <p:txBody>
          <a:bodyPr/>
          <a:lstStyle/>
          <a:p>
            <a:fld id="{81B7CCDB-6D39-0547-B7B3-C80E39D6513A}" type="slidenum">
              <a:rPr lang="en-US" smtClean="0"/>
              <a:pPr/>
              <a:t>25</a:t>
            </a:fld>
            <a:endParaRPr lang="en-US"/>
          </a:p>
        </p:txBody>
      </p:sp>
      <p:grpSp>
        <p:nvGrpSpPr>
          <p:cNvPr id="20" name="Group 19"/>
          <p:cNvGrpSpPr/>
          <p:nvPr/>
        </p:nvGrpSpPr>
        <p:grpSpPr>
          <a:xfrm>
            <a:off x="3961786" y="3497733"/>
            <a:ext cx="5884149" cy="1347328"/>
            <a:chOff x="3961786" y="3497733"/>
            <a:chExt cx="5884149" cy="1347328"/>
          </a:xfrm>
        </p:grpSpPr>
        <p:sp>
          <p:nvSpPr>
            <p:cNvPr id="6" name="TextBox 5"/>
            <p:cNvSpPr txBox="1"/>
            <p:nvPr/>
          </p:nvSpPr>
          <p:spPr>
            <a:xfrm>
              <a:off x="4961911" y="4475729"/>
              <a:ext cx="1912703" cy="369332"/>
            </a:xfrm>
            <a:prstGeom prst="rect">
              <a:avLst/>
            </a:prstGeom>
            <a:noFill/>
          </p:spPr>
          <p:txBody>
            <a:bodyPr wrap="none" rtlCol="0">
              <a:spAutoFit/>
            </a:bodyPr>
            <a:lstStyle/>
            <a:p>
              <a:r>
                <a:rPr lang="en-US">
                  <a:latin typeface="Karla" charset="0"/>
                  <a:ea typeface="Karla" charset="0"/>
                  <a:cs typeface="Karla" charset="0"/>
                </a:rPr>
                <a:t>FCN: 20 neurons</a:t>
              </a:r>
            </a:p>
          </p:txBody>
        </p:sp>
        <p:sp>
          <p:nvSpPr>
            <p:cNvPr id="15" name="TextBox 14"/>
            <p:cNvSpPr txBox="1"/>
            <p:nvPr/>
          </p:nvSpPr>
          <p:spPr>
            <a:xfrm>
              <a:off x="6907233" y="4475729"/>
              <a:ext cx="2214068" cy="369332"/>
            </a:xfrm>
            <a:prstGeom prst="rect">
              <a:avLst/>
            </a:prstGeom>
            <a:noFill/>
          </p:spPr>
          <p:txBody>
            <a:bodyPr wrap="none" rtlCol="0">
              <a:spAutoFit/>
            </a:bodyPr>
            <a:lstStyle/>
            <a:p>
              <a:r>
                <a:rPr lang="en-US">
                  <a:latin typeface="Karla" charset="0"/>
                  <a:ea typeface="Karla" charset="0"/>
                  <a:cs typeface="Karla" charset="0"/>
                </a:rPr>
                <a:t>FCN:10000 neurons</a:t>
              </a:r>
            </a:p>
          </p:txBody>
        </p:sp>
        <p:grpSp>
          <p:nvGrpSpPr>
            <p:cNvPr id="8" name="Group 7"/>
            <p:cNvGrpSpPr/>
            <p:nvPr/>
          </p:nvGrpSpPr>
          <p:grpSpPr>
            <a:xfrm>
              <a:off x="3961786" y="3497733"/>
              <a:ext cx="5884149" cy="6820"/>
              <a:chOff x="3961786" y="3497733"/>
              <a:chExt cx="5884149" cy="6820"/>
            </a:xfrm>
          </p:grpSpPr>
          <p:cxnSp>
            <p:nvCxnSpPr>
              <p:cNvPr id="9" name="Straight Arrow Connector 8"/>
              <p:cNvCxnSpPr/>
              <p:nvPr/>
            </p:nvCxnSpPr>
            <p:spPr>
              <a:xfrm>
                <a:off x="3961786" y="3497733"/>
                <a:ext cx="100012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a:off x="8845810" y="3504553"/>
                <a:ext cx="100012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grpSp>
      <p:sp>
        <p:nvSpPr>
          <p:cNvPr id="17" name="TextBox 16"/>
          <p:cNvSpPr txBox="1"/>
          <p:nvPr/>
        </p:nvSpPr>
        <p:spPr>
          <a:xfrm>
            <a:off x="10121487" y="3288098"/>
            <a:ext cx="1826141" cy="369332"/>
          </a:xfrm>
          <a:prstGeom prst="rect">
            <a:avLst/>
          </a:prstGeom>
          <a:noFill/>
        </p:spPr>
        <p:txBody>
          <a:bodyPr wrap="none" rtlCol="0">
            <a:spAutoFit/>
          </a:bodyPr>
          <a:lstStyle/>
          <a:p>
            <a:r>
              <a:rPr lang="en-US">
                <a:latin typeface="Karla" charset="0"/>
                <a:ea typeface="Karla" charset="0"/>
                <a:cs typeface="Karla" charset="0"/>
              </a:rPr>
              <a:t>10000 numbers</a:t>
            </a:r>
          </a:p>
        </p:txBody>
      </p:sp>
      <p:grpSp>
        <p:nvGrpSpPr>
          <p:cNvPr id="19" name="Group 18"/>
          <p:cNvGrpSpPr/>
          <p:nvPr/>
        </p:nvGrpSpPr>
        <p:grpSpPr>
          <a:xfrm>
            <a:off x="2221158" y="2782177"/>
            <a:ext cx="1721946" cy="2096732"/>
            <a:chOff x="2221158" y="2782177"/>
            <a:chExt cx="1721946" cy="2096732"/>
          </a:xfrm>
        </p:grpSpPr>
        <p:sp>
          <p:nvSpPr>
            <p:cNvPr id="10" name="TextBox 9"/>
            <p:cNvSpPr txBox="1"/>
            <p:nvPr/>
          </p:nvSpPr>
          <p:spPr>
            <a:xfrm>
              <a:off x="2221158" y="4509577"/>
              <a:ext cx="1721946" cy="369332"/>
            </a:xfrm>
            <a:prstGeom prst="rect">
              <a:avLst/>
            </a:prstGeom>
            <a:noFill/>
          </p:spPr>
          <p:txBody>
            <a:bodyPr wrap="none" rtlCol="0">
              <a:spAutoFit/>
            </a:bodyPr>
            <a:lstStyle/>
            <a:p>
              <a:r>
                <a:rPr lang="en-US">
                  <a:latin typeface="Karla" charset="0"/>
                  <a:ea typeface="Karla" charset="0"/>
                  <a:cs typeface="Karla" charset="0"/>
                </a:rPr>
                <a:t>Image 100x100</a:t>
              </a:r>
            </a:p>
          </p:txBody>
        </p:sp>
        <p:pic>
          <p:nvPicPr>
            <p:cNvPr id="18" name="Picture 17"/>
            <p:cNvPicPr>
              <a:picLocks noChangeAspect="1"/>
            </p:cNvPicPr>
            <p:nvPr/>
          </p:nvPicPr>
          <p:blipFill>
            <a:blip r:embed="rId2">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2359755" y="2782177"/>
              <a:ext cx="1444752" cy="1444752"/>
            </a:xfrm>
            <a:prstGeom prst="rect">
              <a:avLst/>
            </a:prstGeom>
          </p:spPr>
        </p:pic>
      </p:grpSp>
      <p:grpSp>
        <p:nvGrpSpPr>
          <p:cNvPr id="22" name="Group 21"/>
          <p:cNvGrpSpPr/>
          <p:nvPr/>
        </p:nvGrpSpPr>
        <p:grpSpPr>
          <a:xfrm>
            <a:off x="5348059" y="2794000"/>
            <a:ext cx="1487192" cy="1371600"/>
            <a:chOff x="5348059" y="2794000"/>
            <a:chExt cx="1487192" cy="1371600"/>
          </a:xfrm>
        </p:grpSpPr>
        <p:sp>
          <p:nvSpPr>
            <p:cNvPr id="23" name="Trapezoid 22"/>
            <p:cNvSpPr/>
            <p:nvPr/>
          </p:nvSpPr>
          <p:spPr>
            <a:xfrm rot="5400000">
              <a:off x="5233759" y="2908300"/>
              <a:ext cx="1371600" cy="1143000"/>
            </a:xfrm>
            <a:prstGeom prst="trapezoid">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lumMod val="75000"/>
                    <a:lumOff val="25000"/>
                  </a:schemeClr>
                </a:solidFill>
              </a:endParaRPr>
            </a:p>
          </p:txBody>
        </p:sp>
        <p:sp>
          <p:nvSpPr>
            <p:cNvPr id="24" name="Rectangle 23"/>
            <p:cNvSpPr/>
            <p:nvPr/>
          </p:nvSpPr>
          <p:spPr>
            <a:xfrm>
              <a:off x="5374843" y="3279079"/>
              <a:ext cx="1460408" cy="307777"/>
            </a:xfrm>
            <a:prstGeom prst="rect">
              <a:avLst/>
            </a:prstGeom>
          </p:spPr>
          <p:txBody>
            <a:bodyPr wrap="square">
              <a:spAutoFit/>
            </a:bodyPr>
            <a:lstStyle/>
            <a:p>
              <a:r>
                <a:rPr lang="en-US" sz="1400" dirty="0">
                  <a:latin typeface="Karla" charset="0"/>
                  <a:ea typeface="Karla" charset="0"/>
                  <a:cs typeface="Karla" charset="0"/>
                </a:rPr>
                <a:t>20 neurons</a:t>
              </a:r>
            </a:p>
          </p:txBody>
        </p:sp>
      </p:grpSp>
      <p:grpSp>
        <p:nvGrpSpPr>
          <p:cNvPr id="25" name="Group 24"/>
          <p:cNvGrpSpPr/>
          <p:nvPr/>
        </p:nvGrpSpPr>
        <p:grpSpPr>
          <a:xfrm>
            <a:off x="7080662" y="2782177"/>
            <a:ext cx="1460408" cy="1371600"/>
            <a:chOff x="5199801" y="2814048"/>
            <a:chExt cx="1460408" cy="1371600"/>
          </a:xfrm>
        </p:grpSpPr>
        <p:sp>
          <p:nvSpPr>
            <p:cNvPr id="26" name="Trapezoid 25"/>
            <p:cNvSpPr/>
            <p:nvPr/>
          </p:nvSpPr>
          <p:spPr>
            <a:xfrm rot="5400000" flipV="1">
              <a:off x="5085501" y="2928348"/>
              <a:ext cx="1371600" cy="1143000"/>
            </a:xfrm>
            <a:prstGeom prst="trapezoid">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lumMod val="75000"/>
                    <a:lumOff val="25000"/>
                  </a:schemeClr>
                </a:solidFill>
              </a:endParaRPr>
            </a:p>
          </p:txBody>
        </p:sp>
        <p:sp>
          <p:nvSpPr>
            <p:cNvPr id="27" name="Rectangle 26"/>
            <p:cNvSpPr/>
            <p:nvPr/>
          </p:nvSpPr>
          <p:spPr>
            <a:xfrm>
              <a:off x="5199801" y="3295134"/>
              <a:ext cx="1460408" cy="307777"/>
            </a:xfrm>
            <a:prstGeom prst="rect">
              <a:avLst/>
            </a:prstGeom>
          </p:spPr>
          <p:txBody>
            <a:bodyPr wrap="square">
              <a:spAutoFit/>
            </a:bodyPr>
            <a:lstStyle/>
            <a:p>
              <a:r>
                <a:rPr lang="en-US" sz="1400">
                  <a:latin typeface="Karla" charset="0"/>
                  <a:ea typeface="Karla" charset="0"/>
                  <a:cs typeface="Karla" charset="0"/>
                </a:rPr>
                <a:t>10K neurons</a:t>
              </a:r>
            </a:p>
          </p:txBody>
        </p:sp>
      </p:grpSp>
    </p:spTree>
    <p:extLst>
      <p:ext uri="{BB962C8B-B14F-4D97-AF65-F5344CB8AC3E}">
        <p14:creationId xmlns:p14="http://schemas.microsoft.com/office/powerpoint/2010/main" val="1397638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Autoencoders in action</a:t>
            </a:r>
          </a:p>
        </p:txBody>
      </p:sp>
      <p:sp>
        <p:nvSpPr>
          <p:cNvPr id="3" name="Content Placeholder 2"/>
          <p:cNvSpPr>
            <a:spLocks noGrp="1"/>
          </p:cNvSpPr>
          <p:nvPr>
            <p:ph idx="1"/>
          </p:nvPr>
        </p:nvSpPr>
        <p:spPr/>
        <p:txBody>
          <a:bodyPr/>
          <a:lstStyle/>
          <a:p>
            <a:r>
              <a:rPr lang="en-US"/>
              <a:t>Comparing the input and output pixel by pixel. </a:t>
            </a:r>
          </a:p>
        </p:txBody>
      </p:sp>
      <p:sp>
        <p:nvSpPr>
          <p:cNvPr id="4" name="Slide Number Placeholder 3"/>
          <p:cNvSpPr>
            <a:spLocks noGrp="1"/>
          </p:cNvSpPr>
          <p:nvPr>
            <p:ph type="sldNum" sz="quarter" idx="12"/>
          </p:nvPr>
        </p:nvSpPr>
        <p:spPr/>
        <p:txBody>
          <a:bodyPr/>
          <a:lstStyle/>
          <a:p>
            <a:fld id="{81B7CCDB-6D39-0547-B7B3-C80E39D6513A}" type="slidenum">
              <a:rPr lang="en-US" smtClean="0"/>
              <a:pPr/>
              <a:t>26</a:t>
            </a:fld>
            <a:endParaRPr lang="en-US"/>
          </a:p>
        </p:txBody>
      </p:sp>
      <p:pic>
        <p:nvPicPr>
          <p:cNvPr id="5" name="Picture 4"/>
          <p:cNvPicPr>
            <a:picLocks noChangeAspect="1"/>
          </p:cNvPicPr>
          <p:nvPr/>
        </p:nvPicPr>
        <p:blipFill>
          <a:blip r:embed="rId2">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7144789" y="2654359"/>
            <a:ext cx="3753870" cy="2797517"/>
          </a:xfrm>
          <a:prstGeom prst="rect">
            <a:avLst/>
          </a:prstGeom>
        </p:spPr>
      </p:pic>
      <p:pic>
        <p:nvPicPr>
          <p:cNvPr id="8" name="Picture 7"/>
          <p:cNvPicPr>
            <a:picLocks noChangeAspect="1"/>
          </p:cNvPicPr>
          <p:nvPr/>
        </p:nvPicPr>
        <p:blipFill>
          <a:blip r:embed="rId4">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1301508" y="2668192"/>
            <a:ext cx="2743200" cy="2743200"/>
          </a:xfrm>
          <a:prstGeom prst="rect">
            <a:avLst/>
          </a:prstGeom>
        </p:spPr>
      </p:pic>
      <p:pic>
        <p:nvPicPr>
          <p:cNvPr id="10" name="Picture 9"/>
          <p:cNvPicPr>
            <a:picLocks noChangeAspect="1"/>
          </p:cNvPicPr>
          <p:nvPr/>
        </p:nvPicPr>
        <p:blipFill>
          <a:blip r:embed="rId4">
            <a:extLst>
              <a:ext uri="{BEBA8EAE-BF5A-486C-A8C5-ECC9F3942E4B}">
                <a14:imgProps xmlns:a14="http://schemas.microsoft.com/office/drawing/2010/main">
                  <a14:imgLayer r:embed="rId6">
                    <a14:imgEffect>
                      <a14:saturation sat="0"/>
                    </a14:imgEffect>
                  </a14:imgLayer>
                </a14:imgProps>
              </a:ext>
            </a:extLst>
          </a:blip>
          <a:stretch>
            <a:fillRect/>
          </a:stretch>
        </p:blipFill>
        <p:spPr>
          <a:xfrm>
            <a:off x="4278754" y="2668192"/>
            <a:ext cx="2743200" cy="2743200"/>
          </a:xfrm>
          <a:prstGeom prst="rect">
            <a:avLst/>
          </a:prstGeom>
        </p:spPr>
      </p:pic>
    </p:spTree>
    <p:extLst>
      <p:ext uri="{BB962C8B-B14F-4D97-AF65-F5344CB8AC3E}">
        <p14:creationId xmlns:p14="http://schemas.microsoft.com/office/powerpoint/2010/main" val="581088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Bottleneck</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61331" y="3719384"/>
            <a:ext cx="5069802" cy="1354695"/>
          </a:xfrm>
        </p:spPr>
      </p:pic>
      <p:sp>
        <p:nvSpPr>
          <p:cNvPr id="4" name="Slide Number Placeholder 3"/>
          <p:cNvSpPr>
            <a:spLocks noGrp="1"/>
          </p:cNvSpPr>
          <p:nvPr>
            <p:ph type="sldNum" sz="quarter" idx="12"/>
          </p:nvPr>
        </p:nvSpPr>
        <p:spPr/>
        <p:txBody>
          <a:bodyPr/>
          <a:lstStyle/>
          <a:p>
            <a:fld id="{81B7CCDB-6D39-0547-B7B3-C80E39D6513A}" type="slidenum">
              <a:rPr lang="en-US" smtClean="0"/>
              <a:pPr/>
              <a:t>27</a:t>
            </a:fld>
            <a:endParaRPr lang="en-US"/>
          </a:p>
        </p:txBody>
      </p:sp>
      <p:pic>
        <p:nvPicPr>
          <p:cNvPr id="6" name="Picture 5"/>
          <p:cNvPicPr>
            <a:picLocks noChangeAspect="1"/>
          </p:cNvPicPr>
          <p:nvPr/>
        </p:nvPicPr>
        <p:blipFill>
          <a:blip r:embed="rId3"/>
          <a:stretch>
            <a:fillRect/>
          </a:stretch>
        </p:blipFill>
        <p:spPr>
          <a:xfrm>
            <a:off x="6355229" y="3003878"/>
            <a:ext cx="4940300" cy="2806700"/>
          </a:xfrm>
          <a:prstGeom prst="rect">
            <a:avLst/>
          </a:prstGeom>
        </p:spPr>
      </p:pic>
      <p:sp>
        <p:nvSpPr>
          <p:cNvPr id="7" name="TextBox 6"/>
          <p:cNvSpPr txBox="1"/>
          <p:nvPr/>
        </p:nvSpPr>
        <p:spPr>
          <a:xfrm>
            <a:off x="566737" y="1283073"/>
            <a:ext cx="10728792" cy="1200329"/>
          </a:xfrm>
          <a:prstGeom prst="rect">
            <a:avLst/>
          </a:prstGeom>
          <a:noFill/>
        </p:spPr>
        <p:txBody>
          <a:bodyPr wrap="square" rtlCol="0">
            <a:spAutoFit/>
          </a:bodyPr>
          <a:lstStyle/>
          <a:p>
            <a:pPr marL="342900" indent="-342900">
              <a:buFont typeface="Arial" charset="0"/>
              <a:buChar char="•"/>
            </a:pPr>
            <a:r>
              <a:rPr lang="en-US" sz="2400">
                <a:solidFill>
                  <a:schemeClr val="tx1">
                    <a:lumMod val="75000"/>
                    <a:lumOff val="25000"/>
                  </a:schemeClr>
                </a:solidFill>
                <a:latin typeface="Karla" charset="0"/>
                <a:ea typeface="Karla" charset="0"/>
                <a:cs typeface="Karla" charset="0"/>
              </a:rPr>
              <a:t>We start with  10,000 elements </a:t>
            </a:r>
          </a:p>
          <a:p>
            <a:pPr marL="342900" indent="-342900">
              <a:buFont typeface="Arial" charset="0"/>
              <a:buChar char="•"/>
            </a:pPr>
            <a:r>
              <a:rPr lang="en-US" sz="2400">
                <a:solidFill>
                  <a:schemeClr val="tx1">
                    <a:lumMod val="75000"/>
                    <a:lumOff val="25000"/>
                  </a:schemeClr>
                </a:solidFill>
                <a:latin typeface="Karla" charset="0"/>
                <a:ea typeface="Karla" charset="0"/>
                <a:cs typeface="Karla" charset="0"/>
              </a:rPr>
              <a:t>We have 20 in the middle </a:t>
            </a:r>
          </a:p>
          <a:p>
            <a:pPr marL="342900" indent="-342900">
              <a:buFont typeface="Arial" charset="0"/>
              <a:buChar char="•"/>
            </a:pPr>
            <a:r>
              <a:rPr lang="en-US" sz="2400">
                <a:solidFill>
                  <a:schemeClr val="tx1">
                    <a:lumMod val="75000"/>
                    <a:lumOff val="25000"/>
                  </a:schemeClr>
                </a:solidFill>
                <a:latin typeface="Karla" charset="0"/>
                <a:ea typeface="Karla" charset="0"/>
                <a:cs typeface="Karla" charset="0"/>
              </a:rPr>
              <a:t>And 10,000 elements again at the end </a:t>
            </a:r>
          </a:p>
        </p:txBody>
      </p:sp>
    </p:spTree>
    <p:extLst>
      <p:ext uri="{BB962C8B-B14F-4D97-AF65-F5344CB8AC3E}">
        <p14:creationId xmlns:p14="http://schemas.microsoft.com/office/powerpoint/2010/main" val="424232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Latent variables and latent layer</a:t>
            </a:r>
          </a:p>
        </p:txBody>
      </p:sp>
      <p:sp>
        <p:nvSpPr>
          <p:cNvPr id="3" name="Content Placeholder 2"/>
          <p:cNvSpPr>
            <a:spLocks noGrp="1"/>
          </p:cNvSpPr>
          <p:nvPr>
            <p:ph idx="1"/>
          </p:nvPr>
        </p:nvSpPr>
        <p:spPr>
          <a:xfrm>
            <a:off x="833414" y="1177758"/>
            <a:ext cx="11009293" cy="2111143"/>
          </a:xfrm>
        </p:spPr>
        <p:txBody>
          <a:bodyPr/>
          <a:lstStyle/>
          <a:p>
            <a:r>
              <a:rPr lang="en-US" dirty="0"/>
              <a:t>We say that an autoencoder is an example of </a:t>
            </a:r>
            <a:r>
              <a:rPr lang="en-US" b="1" dirty="0"/>
              <a:t>semi-supervised or self-supervised </a:t>
            </a:r>
            <a:r>
              <a:rPr lang="en-US" dirty="0"/>
              <a:t>learning. </a:t>
            </a:r>
          </a:p>
          <a:p>
            <a:endParaRPr lang="en-US" dirty="0"/>
          </a:p>
          <a:p>
            <a:r>
              <a:rPr lang="en-US" dirty="0"/>
              <a:t>It sort-of is </a:t>
            </a:r>
            <a:r>
              <a:rPr lang="en-US" b="1" dirty="0"/>
              <a:t>supervised</a:t>
            </a:r>
            <a:r>
              <a:rPr lang="en-US" dirty="0"/>
              <a:t> learning because we give the system explicit goal data (the output should be the same as the input), and it sort-of isn’t supervised learning because we don’t have any manually determined labels or targets on the inputs.</a:t>
            </a:r>
          </a:p>
          <a:p>
            <a:endParaRPr lang="en-US" dirty="0"/>
          </a:p>
          <a:p>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pPr/>
              <a:t>28</a:t>
            </a:fld>
            <a:endParaRPr lang="en-US"/>
          </a:p>
        </p:txBody>
      </p:sp>
    </p:spTree>
    <p:extLst>
      <p:ext uri="{BB962C8B-B14F-4D97-AF65-F5344CB8AC3E}">
        <p14:creationId xmlns:p14="http://schemas.microsoft.com/office/powerpoint/2010/main" val="8130684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Autoencoders in action (</a:t>
            </a:r>
            <a:r>
              <a:rPr lang="en-US" err="1"/>
              <a:t>cont</a:t>
            </a:r>
            <a:r>
              <a:rPr lang="en-US"/>
              <a:t>)</a:t>
            </a:r>
          </a:p>
        </p:txBody>
      </p:sp>
      <p:sp>
        <p:nvSpPr>
          <p:cNvPr id="4" name="Slide Number Placeholder 3"/>
          <p:cNvSpPr>
            <a:spLocks noGrp="1"/>
          </p:cNvSpPr>
          <p:nvPr>
            <p:ph type="sldNum" sz="quarter" idx="12"/>
          </p:nvPr>
        </p:nvSpPr>
        <p:spPr/>
        <p:txBody>
          <a:bodyPr/>
          <a:lstStyle/>
          <a:p>
            <a:fld id="{81B7CCDB-6D39-0547-B7B3-C80E39D6513A}" type="slidenum">
              <a:rPr lang="en-US" smtClean="0"/>
              <a:pPr/>
              <a:t>29</a:t>
            </a:fld>
            <a:endParaRPr lang="en-US"/>
          </a:p>
        </p:txBody>
      </p:sp>
      <p:pic>
        <p:nvPicPr>
          <p:cNvPr id="14" name="Picture 13"/>
          <p:cNvPicPr>
            <a:picLocks noChangeAspect="1"/>
          </p:cNvPicPr>
          <p:nvPr/>
        </p:nvPicPr>
        <p:blipFill>
          <a:blip r:embed="rId2">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9166746" y="2693196"/>
            <a:ext cx="1444752" cy="1444752"/>
          </a:xfrm>
          <a:prstGeom prst="rect">
            <a:avLst/>
          </a:prstGeom>
        </p:spPr>
      </p:pic>
      <p:pic>
        <p:nvPicPr>
          <p:cNvPr id="15" name="Picture 14"/>
          <p:cNvPicPr>
            <a:picLocks noChangeAspect="1"/>
          </p:cNvPicPr>
          <p:nvPr/>
        </p:nvPicPr>
        <p:blipFill>
          <a:blip r:embed="rId4"/>
          <a:stretch>
            <a:fillRect/>
          </a:stretch>
        </p:blipFill>
        <p:spPr>
          <a:xfrm>
            <a:off x="1204386" y="2693196"/>
            <a:ext cx="1444752" cy="1444752"/>
          </a:xfrm>
          <a:prstGeom prst="rect">
            <a:avLst/>
          </a:prstGeom>
        </p:spPr>
      </p:pic>
      <p:grpSp>
        <p:nvGrpSpPr>
          <p:cNvPr id="16" name="Group 15"/>
          <p:cNvGrpSpPr/>
          <p:nvPr/>
        </p:nvGrpSpPr>
        <p:grpSpPr>
          <a:xfrm>
            <a:off x="3007045" y="3432698"/>
            <a:ext cx="5884149" cy="6820"/>
            <a:chOff x="3961786" y="3497733"/>
            <a:chExt cx="5884149" cy="6820"/>
          </a:xfrm>
        </p:grpSpPr>
        <p:cxnSp>
          <p:nvCxnSpPr>
            <p:cNvPr id="18" name="Straight Arrow Connector 17"/>
            <p:cNvCxnSpPr/>
            <p:nvPr/>
          </p:nvCxnSpPr>
          <p:spPr>
            <a:xfrm>
              <a:off x="3961786" y="3497733"/>
              <a:ext cx="100012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a:off x="8845810" y="3504553"/>
              <a:ext cx="100012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pic>
        <p:nvPicPr>
          <p:cNvPr id="12" name="Picture 11"/>
          <p:cNvPicPr>
            <a:picLocks/>
          </p:cNvPicPr>
          <p:nvPr/>
        </p:nvPicPr>
        <p:blipFill>
          <a:blip r:embed="rId5">
            <a:extLst>
              <a:ext uri="{BEBA8EAE-BF5A-486C-A8C5-ECC9F3942E4B}">
                <a14:imgProps xmlns:a14="http://schemas.microsoft.com/office/drawing/2010/main">
                  <a14:imgLayer r:embed="rId6">
                    <a14:imgEffect>
                      <a14:saturation sat="0"/>
                    </a14:imgEffect>
                  </a14:imgLayer>
                </a14:imgProps>
              </a:ext>
            </a:extLst>
          </a:blip>
          <a:stretch>
            <a:fillRect/>
          </a:stretch>
        </p:blipFill>
        <p:spPr>
          <a:xfrm>
            <a:off x="1204386" y="2717142"/>
            <a:ext cx="1444752" cy="1444752"/>
          </a:xfrm>
          <a:prstGeom prst="rect">
            <a:avLst/>
          </a:prstGeom>
        </p:spPr>
      </p:pic>
      <p:grpSp>
        <p:nvGrpSpPr>
          <p:cNvPr id="13" name="Group 12"/>
          <p:cNvGrpSpPr/>
          <p:nvPr/>
        </p:nvGrpSpPr>
        <p:grpSpPr>
          <a:xfrm>
            <a:off x="4632573" y="2790294"/>
            <a:ext cx="1487192" cy="1371600"/>
            <a:chOff x="5348059" y="2794000"/>
            <a:chExt cx="1487192" cy="1371600"/>
          </a:xfrm>
        </p:grpSpPr>
        <p:sp>
          <p:nvSpPr>
            <p:cNvPr id="22" name="Trapezoid 21"/>
            <p:cNvSpPr/>
            <p:nvPr/>
          </p:nvSpPr>
          <p:spPr>
            <a:xfrm rot="5400000">
              <a:off x="5233759" y="2908300"/>
              <a:ext cx="1371600" cy="1143000"/>
            </a:xfrm>
            <a:prstGeom prst="trapezoid">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lumMod val="75000"/>
                    <a:lumOff val="25000"/>
                  </a:schemeClr>
                </a:solidFill>
              </a:endParaRPr>
            </a:p>
          </p:txBody>
        </p:sp>
        <p:sp>
          <p:nvSpPr>
            <p:cNvPr id="23" name="Rectangle 22"/>
            <p:cNvSpPr/>
            <p:nvPr/>
          </p:nvSpPr>
          <p:spPr>
            <a:xfrm>
              <a:off x="5374843" y="3279079"/>
              <a:ext cx="1460408" cy="307777"/>
            </a:xfrm>
            <a:prstGeom prst="rect">
              <a:avLst/>
            </a:prstGeom>
          </p:spPr>
          <p:txBody>
            <a:bodyPr wrap="square">
              <a:spAutoFit/>
            </a:bodyPr>
            <a:lstStyle/>
            <a:p>
              <a:r>
                <a:rPr lang="en-US" sz="1400">
                  <a:latin typeface="Karla" charset="0"/>
                  <a:ea typeface="Karla" charset="0"/>
                  <a:cs typeface="Karla" charset="0"/>
                </a:rPr>
                <a:t>20 neurons</a:t>
              </a:r>
            </a:p>
          </p:txBody>
        </p:sp>
      </p:grpSp>
      <p:grpSp>
        <p:nvGrpSpPr>
          <p:cNvPr id="24" name="Group 23"/>
          <p:cNvGrpSpPr/>
          <p:nvPr/>
        </p:nvGrpSpPr>
        <p:grpSpPr>
          <a:xfrm>
            <a:off x="6365176" y="2778471"/>
            <a:ext cx="1460408" cy="1371600"/>
            <a:chOff x="5199801" y="2814048"/>
            <a:chExt cx="1460408" cy="1371600"/>
          </a:xfrm>
        </p:grpSpPr>
        <p:sp>
          <p:nvSpPr>
            <p:cNvPr id="25" name="Trapezoid 24"/>
            <p:cNvSpPr/>
            <p:nvPr/>
          </p:nvSpPr>
          <p:spPr>
            <a:xfrm rot="5400000" flipV="1">
              <a:off x="5085501" y="2928348"/>
              <a:ext cx="1371600" cy="1143000"/>
            </a:xfrm>
            <a:prstGeom prst="trapezoid">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lumMod val="75000"/>
                    <a:lumOff val="25000"/>
                  </a:schemeClr>
                </a:solidFill>
              </a:endParaRPr>
            </a:p>
          </p:txBody>
        </p:sp>
        <p:sp>
          <p:nvSpPr>
            <p:cNvPr id="26" name="Rectangle 25"/>
            <p:cNvSpPr/>
            <p:nvPr/>
          </p:nvSpPr>
          <p:spPr>
            <a:xfrm>
              <a:off x="5199801" y="3295134"/>
              <a:ext cx="1460408" cy="307777"/>
            </a:xfrm>
            <a:prstGeom prst="rect">
              <a:avLst/>
            </a:prstGeom>
          </p:spPr>
          <p:txBody>
            <a:bodyPr wrap="square">
              <a:spAutoFit/>
            </a:bodyPr>
            <a:lstStyle/>
            <a:p>
              <a:r>
                <a:rPr lang="en-US" sz="1400">
                  <a:latin typeface="Karla" charset="0"/>
                  <a:ea typeface="Karla" charset="0"/>
                  <a:cs typeface="Karla" charset="0"/>
                </a:rPr>
                <a:t>10K neurons</a:t>
              </a:r>
            </a:p>
          </p:txBody>
        </p:sp>
      </p:grpSp>
    </p:spTree>
    <p:extLst>
      <p:ext uri="{BB962C8B-B14F-4D97-AF65-F5344CB8AC3E}">
        <p14:creationId xmlns:p14="http://schemas.microsoft.com/office/powerpoint/2010/main" val="1667646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13833A1-46C9-FB45-812F-A8AC7B5136EB}" type="slidenum">
              <a:rPr lang="en-US" smtClean="0"/>
              <a:t>3</a:t>
            </a:fld>
            <a:endParaRPr lang="en-US"/>
          </a:p>
        </p:txBody>
      </p:sp>
      <p:sp>
        <p:nvSpPr>
          <p:cNvPr id="3" name="Rectangle 2"/>
          <p:cNvSpPr/>
          <p:nvPr/>
        </p:nvSpPr>
        <p:spPr>
          <a:xfrm>
            <a:off x="1258955" y="5477470"/>
            <a:ext cx="10151165" cy="923330"/>
          </a:xfrm>
          <a:prstGeom prst="rect">
            <a:avLst/>
          </a:prstGeom>
        </p:spPr>
        <p:txBody>
          <a:bodyPr wrap="square">
            <a:spAutoFit/>
          </a:bodyPr>
          <a:lstStyle/>
          <a:p>
            <a:r>
              <a:rPr lang="en-US" dirty="0" err="1"/>
              <a:t>LeCun</a:t>
            </a:r>
            <a:r>
              <a:rPr lang="en-US" dirty="0"/>
              <a:t> updated his cake recipe last week at the 2019 International Solid-State Circuits Conference (ISSCC) in San Francisco, replacing “unsupervised learning” with “self-supervised learning,” </a:t>
            </a:r>
            <a:r>
              <a:rPr lang="en-US" dirty="0">
                <a:hlinkClick r:id="rId2"/>
              </a:rPr>
              <a:t>a variant of unsupervised learning where the data provides the supervision</a:t>
            </a:r>
            <a:r>
              <a:rPr lang="en-US" dirty="0"/>
              <a:t>.</a:t>
            </a:r>
          </a:p>
        </p:txBody>
      </p:sp>
      <p:pic>
        <p:nvPicPr>
          <p:cNvPr id="2050" name="Picture 2" descr="https://cdn-images-1.medium.com/max/2600/1*bvMhd_xpVxfJYoKXYp5hu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81516" y="658467"/>
            <a:ext cx="8306044" cy="46796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771554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Autoencoders in action (</a:t>
            </a:r>
            <a:r>
              <a:rPr lang="en-US" err="1"/>
              <a:t>cont</a:t>
            </a:r>
            <a:r>
              <a:rPr lang="en-US"/>
              <a:t>)</a:t>
            </a:r>
          </a:p>
        </p:txBody>
      </p:sp>
      <p:sp>
        <p:nvSpPr>
          <p:cNvPr id="4" name="Slide Number Placeholder 3"/>
          <p:cNvSpPr>
            <a:spLocks noGrp="1"/>
          </p:cNvSpPr>
          <p:nvPr>
            <p:ph type="sldNum" sz="quarter" idx="12"/>
          </p:nvPr>
        </p:nvSpPr>
        <p:spPr/>
        <p:txBody>
          <a:bodyPr/>
          <a:lstStyle/>
          <a:p>
            <a:fld id="{81B7CCDB-6D39-0547-B7B3-C80E39D6513A}" type="slidenum">
              <a:rPr lang="en-US" smtClean="0"/>
              <a:pPr/>
              <a:t>30</a:t>
            </a:fld>
            <a:endParaRPr lang="en-US"/>
          </a:p>
        </p:txBody>
      </p:sp>
      <p:grpSp>
        <p:nvGrpSpPr>
          <p:cNvPr id="19" name="Group 18"/>
          <p:cNvGrpSpPr/>
          <p:nvPr/>
        </p:nvGrpSpPr>
        <p:grpSpPr>
          <a:xfrm>
            <a:off x="3007045" y="3432698"/>
            <a:ext cx="5884149" cy="6820"/>
            <a:chOff x="3961786" y="3497733"/>
            <a:chExt cx="5884149" cy="6820"/>
          </a:xfrm>
        </p:grpSpPr>
        <p:cxnSp>
          <p:nvCxnSpPr>
            <p:cNvPr id="21" name="Straight Arrow Connector 20"/>
            <p:cNvCxnSpPr/>
            <p:nvPr/>
          </p:nvCxnSpPr>
          <p:spPr>
            <a:xfrm>
              <a:off x="3961786" y="3497733"/>
              <a:ext cx="100012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a:off x="8845810" y="3504553"/>
              <a:ext cx="100012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pic>
        <p:nvPicPr>
          <p:cNvPr id="24" name="Picture 23"/>
          <p:cNvPicPr>
            <a:picLocks noChangeAspect="1"/>
          </p:cNvPicPr>
          <p:nvPr/>
        </p:nvPicPr>
        <p:blipFill>
          <a:blip r:embed="rId2">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9166746" y="2693196"/>
            <a:ext cx="1444752" cy="1444752"/>
          </a:xfrm>
          <a:prstGeom prst="rect">
            <a:avLst/>
          </a:prstGeom>
        </p:spPr>
      </p:pic>
      <p:grpSp>
        <p:nvGrpSpPr>
          <p:cNvPr id="12" name="Group 11"/>
          <p:cNvGrpSpPr/>
          <p:nvPr/>
        </p:nvGrpSpPr>
        <p:grpSpPr>
          <a:xfrm>
            <a:off x="4618325" y="2766348"/>
            <a:ext cx="1487192" cy="1371600"/>
            <a:chOff x="5348059" y="2794000"/>
            <a:chExt cx="1487192" cy="1371600"/>
          </a:xfrm>
        </p:grpSpPr>
        <p:sp>
          <p:nvSpPr>
            <p:cNvPr id="13" name="Trapezoid 12"/>
            <p:cNvSpPr/>
            <p:nvPr/>
          </p:nvSpPr>
          <p:spPr>
            <a:xfrm rot="5400000">
              <a:off x="5233759" y="2908300"/>
              <a:ext cx="1371600" cy="1143000"/>
            </a:xfrm>
            <a:prstGeom prst="trapezoid">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lumMod val="75000"/>
                    <a:lumOff val="25000"/>
                  </a:schemeClr>
                </a:solidFill>
              </a:endParaRPr>
            </a:p>
          </p:txBody>
        </p:sp>
        <p:sp>
          <p:nvSpPr>
            <p:cNvPr id="14" name="Rectangle 13"/>
            <p:cNvSpPr/>
            <p:nvPr/>
          </p:nvSpPr>
          <p:spPr>
            <a:xfrm>
              <a:off x="5374843" y="3279079"/>
              <a:ext cx="1460408" cy="307777"/>
            </a:xfrm>
            <a:prstGeom prst="rect">
              <a:avLst/>
            </a:prstGeom>
          </p:spPr>
          <p:txBody>
            <a:bodyPr wrap="square">
              <a:spAutoFit/>
            </a:bodyPr>
            <a:lstStyle/>
            <a:p>
              <a:r>
                <a:rPr lang="en-US" sz="1400" dirty="0">
                  <a:latin typeface="Karla" charset="0"/>
                  <a:ea typeface="Karla" charset="0"/>
                  <a:cs typeface="Karla" charset="0"/>
                </a:rPr>
                <a:t>20 neurons</a:t>
              </a:r>
            </a:p>
          </p:txBody>
        </p:sp>
      </p:grpSp>
      <p:grpSp>
        <p:nvGrpSpPr>
          <p:cNvPr id="15" name="Group 14"/>
          <p:cNvGrpSpPr/>
          <p:nvPr/>
        </p:nvGrpSpPr>
        <p:grpSpPr>
          <a:xfrm>
            <a:off x="6350928" y="2754525"/>
            <a:ext cx="1460408" cy="1371600"/>
            <a:chOff x="5199801" y="2814048"/>
            <a:chExt cx="1460408" cy="1371600"/>
          </a:xfrm>
        </p:grpSpPr>
        <p:sp>
          <p:nvSpPr>
            <p:cNvPr id="16" name="Trapezoid 15"/>
            <p:cNvSpPr/>
            <p:nvPr/>
          </p:nvSpPr>
          <p:spPr>
            <a:xfrm rot="5400000" flipV="1">
              <a:off x="5085501" y="2928348"/>
              <a:ext cx="1371600" cy="1143000"/>
            </a:xfrm>
            <a:prstGeom prst="trapezoid">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lumMod val="75000"/>
                    <a:lumOff val="25000"/>
                  </a:schemeClr>
                </a:solidFill>
              </a:endParaRPr>
            </a:p>
          </p:txBody>
        </p:sp>
        <p:sp>
          <p:nvSpPr>
            <p:cNvPr id="17" name="Rectangle 16"/>
            <p:cNvSpPr/>
            <p:nvPr/>
          </p:nvSpPr>
          <p:spPr>
            <a:xfrm>
              <a:off x="5199801" y="3295134"/>
              <a:ext cx="1460408" cy="307777"/>
            </a:xfrm>
            <a:prstGeom prst="rect">
              <a:avLst/>
            </a:prstGeom>
          </p:spPr>
          <p:txBody>
            <a:bodyPr wrap="square">
              <a:spAutoFit/>
            </a:bodyPr>
            <a:lstStyle/>
            <a:p>
              <a:r>
                <a:rPr lang="en-US" sz="1400">
                  <a:latin typeface="Karla" charset="0"/>
                  <a:ea typeface="Karla" charset="0"/>
                  <a:cs typeface="Karla" charset="0"/>
                </a:rPr>
                <a:t>10K neurons</a:t>
              </a:r>
            </a:p>
          </p:txBody>
        </p:sp>
      </p:grpSp>
      <p:pic>
        <p:nvPicPr>
          <p:cNvPr id="18" name="Picture 17"/>
          <p:cNvPicPr>
            <a:picLocks noChangeAspect="1"/>
          </p:cNvPicPr>
          <p:nvPr/>
        </p:nvPicPr>
        <p:blipFill>
          <a:blip r:embed="rId4">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1134891" y="2754525"/>
            <a:ext cx="1452478" cy="1444752"/>
          </a:xfrm>
          <a:prstGeom prst="rect">
            <a:avLst/>
          </a:prstGeom>
        </p:spPr>
      </p:pic>
    </p:spTree>
    <p:extLst>
      <p:ext uri="{BB962C8B-B14F-4D97-AF65-F5344CB8AC3E}">
        <p14:creationId xmlns:p14="http://schemas.microsoft.com/office/powerpoint/2010/main" val="1031022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Autoencoders in action (</a:t>
            </a:r>
            <a:r>
              <a:rPr lang="en-US" err="1"/>
              <a:t>cont</a:t>
            </a:r>
            <a:r>
              <a:rPr lang="en-US"/>
              <a:t>)</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354980" y="2058750"/>
            <a:ext cx="5215278" cy="3849764"/>
          </a:xfrm>
        </p:spPr>
      </p:pic>
      <p:sp>
        <p:nvSpPr>
          <p:cNvPr id="4" name="Slide Number Placeholder 3"/>
          <p:cNvSpPr>
            <a:spLocks noGrp="1"/>
          </p:cNvSpPr>
          <p:nvPr>
            <p:ph type="sldNum" sz="quarter" idx="12"/>
          </p:nvPr>
        </p:nvSpPr>
        <p:spPr/>
        <p:txBody>
          <a:bodyPr/>
          <a:lstStyle/>
          <a:p>
            <a:fld id="{81B7CCDB-6D39-0547-B7B3-C80E39D6513A}" type="slidenum">
              <a:rPr lang="en-US" smtClean="0"/>
              <a:pPr/>
              <a:t>31</a:t>
            </a:fld>
            <a:endParaRPr lang="en-US"/>
          </a:p>
        </p:txBody>
      </p:sp>
      <p:sp>
        <p:nvSpPr>
          <p:cNvPr id="6" name="Content Placeholder 2"/>
          <p:cNvSpPr txBox="1">
            <a:spLocks/>
          </p:cNvSpPr>
          <p:nvPr/>
        </p:nvSpPr>
        <p:spPr>
          <a:xfrm>
            <a:off x="833415" y="1177758"/>
            <a:ext cx="10327008" cy="2111143"/>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a:t>We must train with a variety of images.</a:t>
            </a:r>
          </a:p>
        </p:txBody>
      </p:sp>
    </p:spTree>
    <p:extLst>
      <p:ext uri="{BB962C8B-B14F-4D97-AF65-F5344CB8AC3E}">
        <p14:creationId xmlns:p14="http://schemas.microsoft.com/office/powerpoint/2010/main" val="164690631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Autoencoders in action (</a:t>
            </a:r>
            <a:r>
              <a:rPr lang="en-US" err="1"/>
              <a:t>cont</a:t>
            </a:r>
            <a:r>
              <a:rPr lang="en-US"/>
              <a:t>)</a:t>
            </a:r>
          </a:p>
        </p:txBody>
      </p:sp>
      <p:sp>
        <p:nvSpPr>
          <p:cNvPr id="3" name="Content Placeholder 2"/>
          <p:cNvSpPr>
            <a:spLocks noGrp="1"/>
          </p:cNvSpPr>
          <p:nvPr>
            <p:ph idx="1"/>
          </p:nvPr>
        </p:nvSpPr>
        <p:spPr/>
        <p:txBody>
          <a:bodyPr/>
          <a:lstStyle/>
          <a:p>
            <a:r>
              <a:rPr lang="en-US"/>
              <a:t>Testing it again</a:t>
            </a:r>
          </a:p>
        </p:txBody>
      </p:sp>
      <p:sp>
        <p:nvSpPr>
          <p:cNvPr id="4" name="Slide Number Placeholder 3"/>
          <p:cNvSpPr>
            <a:spLocks noGrp="1"/>
          </p:cNvSpPr>
          <p:nvPr>
            <p:ph type="sldNum" sz="quarter" idx="12"/>
          </p:nvPr>
        </p:nvSpPr>
        <p:spPr/>
        <p:txBody>
          <a:bodyPr/>
          <a:lstStyle/>
          <a:p>
            <a:fld id="{81B7CCDB-6D39-0547-B7B3-C80E39D6513A}" type="slidenum">
              <a:rPr lang="en-US" smtClean="0"/>
              <a:pPr/>
              <a:t>32</a:t>
            </a:fld>
            <a:endParaRPr lang="en-US"/>
          </a:p>
        </p:txBody>
      </p:sp>
      <p:pic>
        <p:nvPicPr>
          <p:cNvPr id="5" name="Picture 4"/>
          <p:cNvPicPr>
            <a:picLocks noChangeAspect="1"/>
          </p:cNvPicPr>
          <p:nvPr/>
        </p:nvPicPr>
        <p:blipFill>
          <a:blip r:embed="rId2"/>
          <a:stretch>
            <a:fillRect/>
          </a:stretch>
        </p:blipFill>
        <p:spPr>
          <a:xfrm>
            <a:off x="9162288" y="2697480"/>
            <a:ext cx="1444752" cy="1444752"/>
          </a:xfrm>
          <a:prstGeom prst="rect">
            <a:avLst/>
          </a:prstGeom>
        </p:spPr>
      </p:pic>
      <p:pic>
        <p:nvPicPr>
          <p:cNvPr id="6" name="Picture 5"/>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Lst>
          </a:blip>
          <a:stretch>
            <a:fillRect/>
          </a:stretch>
        </p:blipFill>
        <p:spPr>
          <a:xfrm>
            <a:off x="1207008" y="2697480"/>
            <a:ext cx="1444752" cy="1444752"/>
          </a:xfrm>
          <a:prstGeom prst="rect">
            <a:avLst/>
          </a:prstGeom>
        </p:spPr>
      </p:pic>
      <p:grpSp>
        <p:nvGrpSpPr>
          <p:cNvPr id="12" name="Group 11"/>
          <p:cNvGrpSpPr/>
          <p:nvPr/>
        </p:nvGrpSpPr>
        <p:grpSpPr>
          <a:xfrm>
            <a:off x="3007045" y="3432698"/>
            <a:ext cx="5884149" cy="6820"/>
            <a:chOff x="3961786" y="3497733"/>
            <a:chExt cx="5884149" cy="6820"/>
          </a:xfrm>
        </p:grpSpPr>
        <p:cxnSp>
          <p:nvCxnSpPr>
            <p:cNvPr id="13" name="Straight Arrow Connector 12"/>
            <p:cNvCxnSpPr/>
            <p:nvPr/>
          </p:nvCxnSpPr>
          <p:spPr>
            <a:xfrm>
              <a:off x="3961786" y="3497733"/>
              <a:ext cx="100012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a:off x="8845810" y="3504553"/>
              <a:ext cx="100012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grpSp>
        <p:nvGrpSpPr>
          <p:cNvPr id="15" name="Group 14"/>
          <p:cNvGrpSpPr/>
          <p:nvPr/>
        </p:nvGrpSpPr>
        <p:grpSpPr>
          <a:xfrm>
            <a:off x="4618325" y="2766348"/>
            <a:ext cx="1487192" cy="1371600"/>
            <a:chOff x="5348059" y="2794000"/>
            <a:chExt cx="1487192" cy="1371600"/>
          </a:xfrm>
        </p:grpSpPr>
        <p:sp>
          <p:nvSpPr>
            <p:cNvPr id="16" name="Trapezoid 15"/>
            <p:cNvSpPr/>
            <p:nvPr/>
          </p:nvSpPr>
          <p:spPr>
            <a:xfrm rot="5400000">
              <a:off x="5233759" y="2908300"/>
              <a:ext cx="1371600" cy="1143000"/>
            </a:xfrm>
            <a:prstGeom prst="trapezoid">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lumMod val="75000"/>
                    <a:lumOff val="25000"/>
                  </a:schemeClr>
                </a:solidFill>
              </a:endParaRPr>
            </a:p>
          </p:txBody>
        </p:sp>
        <p:sp>
          <p:nvSpPr>
            <p:cNvPr id="22" name="Rectangle 21"/>
            <p:cNvSpPr/>
            <p:nvPr/>
          </p:nvSpPr>
          <p:spPr>
            <a:xfrm>
              <a:off x="5374843" y="3279079"/>
              <a:ext cx="1460408" cy="307777"/>
            </a:xfrm>
            <a:prstGeom prst="rect">
              <a:avLst/>
            </a:prstGeom>
          </p:spPr>
          <p:txBody>
            <a:bodyPr wrap="square">
              <a:spAutoFit/>
            </a:bodyPr>
            <a:lstStyle/>
            <a:p>
              <a:r>
                <a:rPr lang="en-US" sz="1400">
                  <a:latin typeface="Karla" charset="0"/>
                  <a:ea typeface="Karla" charset="0"/>
                  <a:cs typeface="Karla" charset="0"/>
                </a:rPr>
                <a:t>20 neurons</a:t>
              </a:r>
            </a:p>
          </p:txBody>
        </p:sp>
      </p:grpSp>
      <p:grpSp>
        <p:nvGrpSpPr>
          <p:cNvPr id="23" name="Group 22"/>
          <p:cNvGrpSpPr/>
          <p:nvPr/>
        </p:nvGrpSpPr>
        <p:grpSpPr>
          <a:xfrm>
            <a:off x="6350928" y="2754525"/>
            <a:ext cx="1460408" cy="1371600"/>
            <a:chOff x="5199801" y="2814048"/>
            <a:chExt cx="1460408" cy="1371600"/>
          </a:xfrm>
        </p:grpSpPr>
        <p:sp>
          <p:nvSpPr>
            <p:cNvPr id="24" name="Trapezoid 23"/>
            <p:cNvSpPr/>
            <p:nvPr/>
          </p:nvSpPr>
          <p:spPr>
            <a:xfrm rot="5400000" flipV="1">
              <a:off x="5085501" y="2928348"/>
              <a:ext cx="1371600" cy="1143000"/>
            </a:xfrm>
            <a:prstGeom prst="trapezoid">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lumMod val="75000"/>
                    <a:lumOff val="25000"/>
                  </a:schemeClr>
                </a:solidFill>
              </a:endParaRPr>
            </a:p>
          </p:txBody>
        </p:sp>
        <p:sp>
          <p:nvSpPr>
            <p:cNvPr id="25" name="Rectangle 24"/>
            <p:cNvSpPr/>
            <p:nvPr/>
          </p:nvSpPr>
          <p:spPr>
            <a:xfrm>
              <a:off x="5199801" y="3295134"/>
              <a:ext cx="1460408" cy="307777"/>
            </a:xfrm>
            <a:prstGeom prst="rect">
              <a:avLst/>
            </a:prstGeom>
          </p:spPr>
          <p:txBody>
            <a:bodyPr wrap="square">
              <a:spAutoFit/>
            </a:bodyPr>
            <a:lstStyle/>
            <a:p>
              <a:r>
                <a:rPr lang="en-US" sz="1400">
                  <a:latin typeface="Karla" charset="0"/>
                  <a:ea typeface="Karla" charset="0"/>
                  <a:cs typeface="Karla" charset="0"/>
                </a:rPr>
                <a:t>10K neurons</a:t>
              </a:r>
            </a:p>
          </p:txBody>
        </p:sp>
      </p:grpSp>
    </p:spTree>
    <p:extLst>
      <p:ext uri="{BB962C8B-B14F-4D97-AF65-F5344CB8AC3E}">
        <p14:creationId xmlns:p14="http://schemas.microsoft.com/office/powerpoint/2010/main" val="637743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Better autoencoder</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272572" y="1103928"/>
            <a:ext cx="3289721" cy="3289721"/>
          </a:xfrm>
        </p:spPr>
      </p:pic>
      <p:sp>
        <p:nvSpPr>
          <p:cNvPr id="4" name="Slide Number Placeholder 3"/>
          <p:cNvSpPr>
            <a:spLocks noGrp="1"/>
          </p:cNvSpPr>
          <p:nvPr>
            <p:ph type="sldNum" sz="quarter" idx="12"/>
          </p:nvPr>
        </p:nvSpPr>
        <p:spPr/>
        <p:txBody>
          <a:bodyPr/>
          <a:lstStyle/>
          <a:p>
            <a:fld id="{81B7CCDB-6D39-0547-B7B3-C80E39D6513A}" type="slidenum">
              <a:rPr lang="en-US" smtClean="0"/>
              <a:pPr/>
              <a:t>33</a:t>
            </a:fld>
            <a:endParaRPr lang="en-US"/>
          </a:p>
        </p:txBody>
      </p:sp>
      <p:pic>
        <p:nvPicPr>
          <p:cNvPr id="11" name="Picture 10"/>
          <p:cNvPicPr>
            <a:picLocks noChangeAspect="1"/>
          </p:cNvPicPr>
          <p:nvPr/>
        </p:nvPicPr>
        <p:blipFill>
          <a:blip r:embed="rId3"/>
          <a:stretch>
            <a:fillRect/>
          </a:stretch>
        </p:blipFill>
        <p:spPr>
          <a:xfrm>
            <a:off x="1843701" y="4793341"/>
            <a:ext cx="1431396" cy="1444774"/>
          </a:xfrm>
          <a:prstGeom prst="rect">
            <a:avLst/>
          </a:prstGeom>
        </p:spPr>
      </p:pic>
      <p:pic>
        <p:nvPicPr>
          <p:cNvPr id="12" name="Picture 11"/>
          <p:cNvPicPr>
            <a:picLocks noChangeAspect="1"/>
          </p:cNvPicPr>
          <p:nvPr/>
        </p:nvPicPr>
        <p:blipFill>
          <a:blip r:embed="rId4"/>
          <a:stretch>
            <a:fillRect/>
          </a:stretch>
        </p:blipFill>
        <p:spPr>
          <a:xfrm>
            <a:off x="9323495" y="4732012"/>
            <a:ext cx="1438001" cy="1444752"/>
          </a:xfrm>
          <a:prstGeom prst="rect">
            <a:avLst/>
          </a:prstGeom>
        </p:spPr>
      </p:pic>
      <p:grpSp>
        <p:nvGrpSpPr>
          <p:cNvPr id="13" name="Group 12"/>
          <p:cNvGrpSpPr/>
          <p:nvPr/>
        </p:nvGrpSpPr>
        <p:grpSpPr>
          <a:xfrm>
            <a:off x="3409042" y="5471514"/>
            <a:ext cx="5637012" cy="6820"/>
            <a:chOff x="3961786" y="3497733"/>
            <a:chExt cx="5637012" cy="6820"/>
          </a:xfrm>
        </p:grpSpPr>
        <p:cxnSp>
          <p:nvCxnSpPr>
            <p:cNvPr id="14" name="Straight Arrow Connector 13"/>
            <p:cNvCxnSpPr/>
            <p:nvPr/>
          </p:nvCxnSpPr>
          <p:spPr>
            <a:xfrm>
              <a:off x="3961786" y="3497733"/>
              <a:ext cx="100012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a:off x="8598673" y="3504553"/>
              <a:ext cx="100012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grpSp>
        <p:nvGrpSpPr>
          <p:cNvPr id="16" name="Group 15"/>
          <p:cNvGrpSpPr/>
          <p:nvPr/>
        </p:nvGrpSpPr>
        <p:grpSpPr>
          <a:xfrm>
            <a:off x="4785542" y="4805164"/>
            <a:ext cx="1487192" cy="1371600"/>
            <a:chOff x="5348059" y="2794000"/>
            <a:chExt cx="1487192" cy="1371600"/>
          </a:xfrm>
        </p:grpSpPr>
        <p:sp>
          <p:nvSpPr>
            <p:cNvPr id="17" name="Trapezoid 16"/>
            <p:cNvSpPr/>
            <p:nvPr/>
          </p:nvSpPr>
          <p:spPr>
            <a:xfrm rot="5400000">
              <a:off x="5233759" y="2908300"/>
              <a:ext cx="1371600" cy="1143000"/>
            </a:xfrm>
            <a:prstGeom prst="trapezoid">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lumMod val="75000"/>
                    <a:lumOff val="25000"/>
                  </a:schemeClr>
                </a:solidFill>
              </a:endParaRPr>
            </a:p>
          </p:txBody>
        </p:sp>
        <p:sp>
          <p:nvSpPr>
            <p:cNvPr id="18" name="Rectangle 17"/>
            <p:cNvSpPr/>
            <p:nvPr/>
          </p:nvSpPr>
          <p:spPr>
            <a:xfrm>
              <a:off x="5374843" y="3279079"/>
              <a:ext cx="1460408" cy="307777"/>
            </a:xfrm>
            <a:prstGeom prst="rect">
              <a:avLst/>
            </a:prstGeom>
          </p:spPr>
          <p:txBody>
            <a:bodyPr wrap="square">
              <a:spAutoFit/>
            </a:bodyPr>
            <a:lstStyle/>
            <a:p>
              <a:r>
                <a:rPr lang="en-US" sz="1400">
                  <a:latin typeface="Karla" charset="0"/>
                  <a:ea typeface="Karla" charset="0"/>
                  <a:cs typeface="Karla" charset="0"/>
                </a:rPr>
                <a:t>20 neurons</a:t>
              </a:r>
            </a:p>
          </p:txBody>
        </p:sp>
      </p:grpSp>
      <p:grpSp>
        <p:nvGrpSpPr>
          <p:cNvPr id="19" name="Group 18"/>
          <p:cNvGrpSpPr/>
          <p:nvPr/>
        </p:nvGrpSpPr>
        <p:grpSpPr>
          <a:xfrm>
            <a:off x="6308080" y="4793341"/>
            <a:ext cx="1460408" cy="1371600"/>
            <a:chOff x="5199801" y="2814048"/>
            <a:chExt cx="1460408" cy="1371600"/>
          </a:xfrm>
        </p:grpSpPr>
        <p:sp>
          <p:nvSpPr>
            <p:cNvPr id="20" name="Trapezoid 19"/>
            <p:cNvSpPr/>
            <p:nvPr/>
          </p:nvSpPr>
          <p:spPr>
            <a:xfrm rot="5400000" flipV="1">
              <a:off x="5085501" y="2928348"/>
              <a:ext cx="1371600" cy="1143000"/>
            </a:xfrm>
            <a:prstGeom prst="trapezoid">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lumMod val="75000"/>
                    <a:lumOff val="25000"/>
                  </a:schemeClr>
                </a:solidFill>
              </a:endParaRPr>
            </a:p>
          </p:txBody>
        </p:sp>
        <p:sp>
          <p:nvSpPr>
            <p:cNvPr id="21" name="Rectangle 20"/>
            <p:cNvSpPr/>
            <p:nvPr/>
          </p:nvSpPr>
          <p:spPr>
            <a:xfrm>
              <a:off x="5199801" y="3295134"/>
              <a:ext cx="1460408" cy="307777"/>
            </a:xfrm>
            <a:prstGeom prst="rect">
              <a:avLst/>
            </a:prstGeom>
          </p:spPr>
          <p:txBody>
            <a:bodyPr wrap="square">
              <a:spAutoFit/>
            </a:bodyPr>
            <a:lstStyle/>
            <a:p>
              <a:r>
                <a:rPr lang="en-US" sz="1400">
                  <a:latin typeface="Karla" charset="0"/>
                  <a:ea typeface="Karla" charset="0"/>
                  <a:cs typeface="Karla" charset="0"/>
                </a:rPr>
                <a:t>784 neurons</a:t>
              </a:r>
            </a:p>
          </p:txBody>
        </p:sp>
      </p:grpSp>
    </p:spTree>
    <p:extLst>
      <p:ext uri="{BB962C8B-B14F-4D97-AF65-F5344CB8AC3E}">
        <p14:creationId xmlns:p14="http://schemas.microsoft.com/office/powerpoint/2010/main" val="1197462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13833A1-46C9-FB45-812F-A8AC7B5136EB}" type="slidenum">
              <a:rPr lang="en-US" smtClean="0"/>
              <a:t>34</a:t>
            </a:fld>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82026" y="4670519"/>
            <a:ext cx="4711148" cy="201168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82026" y="174525"/>
            <a:ext cx="4711148" cy="201168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82026" y="2422522"/>
            <a:ext cx="4711148" cy="2011680"/>
          </a:xfrm>
          <a:prstGeom prst="rect">
            <a:avLst/>
          </a:prstGeom>
        </p:spPr>
      </p:pic>
      <p:sp>
        <p:nvSpPr>
          <p:cNvPr id="7" name="TextBox 6"/>
          <p:cNvSpPr txBox="1"/>
          <p:nvPr/>
        </p:nvSpPr>
        <p:spPr>
          <a:xfrm>
            <a:off x="729043" y="910522"/>
            <a:ext cx="2380780" cy="400110"/>
          </a:xfrm>
          <a:prstGeom prst="rect">
            <a:avLst/>
          </a:prstGeom>
          <a:noFill/>
        </p:spPr>
        <p:txBody>
          <a:bodyPr wrap="none" rtlCol="0">
            <a:spAutoFit/>
          </a:bodyPr>
          <a:lstStyle/>
          <a:p>
            <a:r>
              <a:rPr lang="en-US" sz="2000">
                <a:latin typeface="Karla" charset="0"/>
                <a:ea typeface="Karla" charset="0"/>
                <a:cs typeface="Karla" charset="0"/>
              </a:rPr>
              <a:t>20 latent variables</a:t>
            </a:r>
          </a:p>
        </p:txBody>
      </p:sp>
      <p:sp>
        <p:nvSpPr>
          <p:cNvPr id="11" name="TextBox 10"/>
          <p:cNvSpPr txBox="1"/>
          <p:nvPr/>
        </p:nvSpPr>
        <p:spPr>
          <a:xfrm>
            <a:off x="701792" y="3148100"/>
            <a:ext cx="2316660" cy="400110"/>
          </a:xfrm>
          <a:prstGeom prst="rect">
            <a:avLst/>
          </a:prstGeom>
          <a:noFill/>
        </p:spPr>
        <p:txBody>
          <a:bodyPr wrap="none" rtlCol="0">
            <a:spAutoFit/>
          </a:bodyPr>
          <a:lstStyle/>
          <a:p>
            <a:r>
              <a:rPr lang="en-US" sz="2000">
                <a:latin typeface="Karla" charset="0"/>
                <a:ea typeface="Karla" charset="0"/>
                <a:cs typeface="Karla" charset="0"/>
              </a:rPr>
              <a:t>10 latent variables</a:t>
            </a:r>
          </a:p>
        </p:txBody>
      </p:sp>
      <p:sp>
        <p:nvSpPr>
          <p:cNvPr id="12" name="TextBox 11"/>
          <p:cNvSpPr txBox="1"/>
          <p:nvPr/>
        </p:nvSpPr>
        <p:spPr>
          <a:xfrm>
            <a:off x="729043" y="5396096"/>
            <a:ext cx="2289409" cy="400110"/>
          </a:xfrm>
          <a:prstGeom prst="rect">
            <a:avLst/>
          </a:prstGeom>
          <a:noFill/>
        </p:spPr>
        <p:txBody>
          <a:bodyPr wrap="none" rtlCol="0">
            <a:spAutoFit/>
          </a:bodyPr>
          <a:lstStyle/>
          <a:p>
            <a:r>
              <a:rPr lang="en-US" sz="2000">
                <a:latin typeface="Karla" charset="0"/>
                <a:ea typeface="Karla" charset="0"/>
                <a:cs typeface="Karla" charset="0"/>
              </a:rPr>
              <a:t>2  latent variables</a:t>
            </a:r>
          </a:p>
        </p:txBody>
      </p:sp>
      <p:sp>
        <p:nvSpPr>
          <p:cNvPr id="13" name="Slide Number Placeholder 3"/>
          <p:cNvSpPr txBox="1">
            <a:spLocks/>
          </p:cNvSpPr>
          <p:nvPr/>
        </p:nvSpPr>
        <p:spPr>
          <a:xfrm>
            <a:off x="6887589" y="6432975"/>
            <a:ext cx="5177541" cy="526408"/>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t>Image taken from A. </a:t>
            </a:r>
            <a:r>
              <a:rPr lang="en-US" err="1"/>
              <a:t>Glassner</a:t>
            </a:r>
            <a:r>
              <a:rPr lang="en-US"/>
              <a:t>, Deep Learning, Vol. 2: From Basics to Practice</a:t>
            </a:r>
          </a:p>
        </p:txBody>
      </p:sp>
      <p:sp>
        <p:nvSpPr>
          <p:cNvPr id="10" name="TextBox 9"/>
          <p:cNvSpPr txBox="1"/>
          <p:nvPr/>
        </p:nvSpPr>
        <p:spPr>
          <a:xfrm>
            <a:off x="4841528" y="530772"/>
            <a:ext cx="1000595" cy="369332"/>
          </a:xfrm>
          <a:prstGeom prst="rect">
            <a:avLst/>
          </a:prstGeom>
          <a:noFill/>
        </p:spPr>
        <p:txBody>
          <a:bodyPr wrap="none" rtlCol="0">
            <a:spAutoFit/>
          </a:bodyPr>
          <a:lstStyle/>
          <a:p>
            <a:r>
              <a:rPr lang="en-US">
                <a:latin typeface="Karla" charset="0"/>
                <a:ea typeface="Karla" charset="0"/>
                <a:cs typeface="Karla" charset="0"/>
              </a:rPr>
              <a:t>original</a:t>
            </a:r>
          </a:p>
        </p:txBody>
      </p:sp>
      <p:sp>
        <p:nvSpPr>
          <p:cNvPr id="14" name="TextBox 13"/>
          <p:cNvSpPr txBox="1"/>
          <p:nvPr/>
        </p:nvSpPr>
        <p:spPr>
          <a:xfrm>
            <a:off x="4504898" y="1361769"/>
            <a:ext cx="1673856" cy="369332"/>
          </a:xfrm>
          <a:prstGeom prst="rect">
            <a:avLst/>
          </a:prstGeom>
          <a:noFill/>
        </p:spPr>
        <p:txBody>
          <a:bodyPr wrap="none" rtlCol="0">
            <a:spAutoFit/>
          </a:bodyPr>
          <a:lstStyle/>
          <a:p>
            <a:r>
              <a:rPr lang="en-US">
                <a:latin typeface="Karla" charset="0"/>
                <a:ea typeface="Karla" charset="0"/>
                <a:cs typeface="Karla" charset="0"/>
              </a:rPr>
              <a:t>reconstructed</a:t>
            </a:r>
          </a:p>
        </p:txBody>
      </p:sp>
      <p:grpSp>
        <p:nvGrpSpPr>
          <p:cNvPr id="3" name="Group 2"/>
          <p:cNvGrpSpPr/>
          <p:nvPr/>
        </p:nvGrpSpPr>
        <p:grpSpPr>
          <a:xfrm>
            <a:off x="4475690" y="2778768"/>
            <a:ext cx="1673856" cy="1200329"/>
            <a:chOff x="4657298" y="683172"/>
            <a:chExt cx="1673856" cy="1200329"/>
          </a:xfrm>
        </p:grpSpPr>
        <p:sp>
          <p:nvSpPr>
            <p:cNvPr id="15" name="TextBox 14"/>
            <p:cNvSpPr txBox="1"/>
            <p:nvPr/>
          </p:nvSpPr>
          <p:spPr>
            <a:xfrm>
              <a:off x="4993928" y="683172"/>
              <a:ext cx="1000595" cy="369332"/>
            </a:xfrm>
            <a:prstGeom prst="rect">
              <a:avLst/>
            </a:prstGeom>
            <a:noFill/>
          </p:spPr>
          <p:txBody>
            <a:bodyPr wrap="none" rtlCol="0">
              <a:spAutoFit/>
            </a:bodyPr>
            <a:lstStyle/>
            <a:p>
              <a:r>
                <a:rPr lang="en-US">
                  <a:latin typeface="Karla" charset="0"/>
                  <a:ea typeface="Karla" charset="0"/>
                  <a:cs typeface="Karla" charset="0"/>
                </a:rPr>
                <a:t>original</a:t>
              </a:r>
            </a:p>
          </p:txBody>
        </p:sp>
        <p:sp>
          <p:nvSpPr>
            <p:cNvPr id="16" name="TextBox 15"/>
            <p:cNvSpPr txBox="1"/>
            <p:nvPr/>
          </p:nvSpPr>
          <p:spPr>
            <a:xfrm>
              <a:off x="4657298" y="1514169"/>
              <a:ext cx="1673856" cy="369332"/>
            </a:xfrm>
            <a:prstGeom prst="rect">
              <a:avLst/>
            </a:prstGeom>
            <a:noFill/>
          </p:spPr>
          <p:txBody>
            <a:bodyPr wrap="none" rtlCol="0">
              <a:spAutoFit/>
            </a:bodyPr>
            <a:lstStyle/>
            <a:p>
              <a:r>
                <a:rPr lang="en-US">
                  <a:latin typeface="Karla" charset="0"/>
                  <a:ea typeface="Karla" charset="0"/>
                  <a:cs typeface="Karla" charset="0"/>
                </a:rPr>
                <a:t>reconstructed</a:t>
              </a:r>
            </a:p>
          </p:txBody>
        </p:sp>
      </p:grpSp>
      <p:sp>
        <p:nvSpPr>
          <p:cNvPr id="17" name="TextBox 16"/>
          <p:cNvSpPr txBox="1"/>
          <p:nvPr/>
        </p:nvSpPr>
        <p:spPr>
          <a:xfrm>
            <a:off x="4809697" y="5026764"/>
            <a:ext cx="1000595" cy="369332"/>
          </a:xfrm>
          <a:prstGeom prst="rect">
            <a:avLst/>
          </a:prstGeom>
          <a:noFill/>
        </p:spPr>
        <p:txBody>
          <a:bodyPr wrap="none" rtlCol="0">
            <a:spAutoFit/>
          </a:bodyPr>
          <a:lstStyle/>
          <a:p>
            <a:r>
              <a:rPr lang="en-US">
                <a:latin typeface="Karla" charset="0"/>
                <a:ea typeface="Karla" charset="0"/>
                <a:cs typeface="Karla" charset="0"/>
              </a:rPr>
              <a:t>original</a:t>
            </a:r>
          </a:p>
        </p:txBody>
      </p:sp>
      <p:sp>
        <p:nvSpPr>
          <p:cNvPr id="18" name="TextBox 17"/>
          <p:cNvSpPr txBox="1"/>
          <p:nvPr/>
        </p:nvSpPr>
        <p:spPr>
          <a:xfrm>
            <a:off x="4473067" y="5857761"/>
            <a:ext cx="1673856" cy="369332"/>
          </a:xfrm>
          <a:prstGeom prst="rect">
            <a:avLst/>
          </a:prstGeom>
          <a:noFill/>
        </p:spPr>
        <p:txBody>
          <a:bodyPr wrap="none" rtlCol="0">
            <a:spAutoFit/>
          </a:bodyPr>
          <a:lstStyle/>
          <a:p>
            <a:r>
              <a:rPr lang="en-US">
                <a:latin typeface="Karla" charset="0"/>
                <a:ea typeface="Karla" charset="0"/>
                <a:cs typeface="Karla" charset="0"/>
              </a:rPr>
              <a:t>reconstructed</a:t>
            </a:r>
          </a:p>
        </p:txBody>
      </p:sp>
      <p:sp>
        <p:nvSpPr>
          <p:cNvPr id="8" name="Rectangle 7"/>
          <p:cNvSpPr/>
          <p:nvPr/>
        </p:nvSpPr>
        <p:spPr>
          <a:xfrm>
            <a:off x="172995" y="174525"/>
            <a:ext cx="11800702" cy="201168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182730" y="2417448"/>
            <a:ext cx="11800702" cy="201168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p:cNvSpPr/>
          <p:nvPr/>
        </p:nvSpPr>
        <p:spPr>
          <a:xfrm>
            <a:off x="172995" y="4659091"/>
            <a:ext cx="11800702" cy="201168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07138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1" grpId="0"/>
      <p:bldP spid="12" grpId="0"/>
      <p:bldP spid="13" grpId="0"/>
      <p:bldP spid="10" grpId="0"/>
      <p:bldP spid="14" grpId="0"/>
      <p:bldP spid="17" grpId="0"/>
      <p:bldP spid="18"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Deeper</a:t>
            </a:r>
          </a:p>
        </p:txBody>
      </p:sp>
      <p:pic>
        <p:nvPicPr>
          <p:cNvPr id="23"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386476" y="3452919"/>
            <a:ext cx="4944623" cy="2111375"/>
          </a:xfrm>
        </p:spPr>
      </p:pic>
      <p:sp>
        <p:nvSpPr>
          <p:cNvPr id="4" name="Slide Number Placeholder 3"/>
          <p:cNvSpPr>
            <a:spLocks noGrp="1"/>
          </p:cNvSpPr>
          <p:nvPr>
            <p:ph type="sldNum" sz="quarter" idx="12"/>
          </p:nvPr>
        </p:nvSpPr>
        <p:spPr/>
        <p:txBody>
          <a:bodyPr/>
          <a:lstStyle/>
          <a:p>
            <a:fld id="{81B7CCDB-6D39-0547-B7B3-C80E39D6513A}" type="slidenum">
              <a:rPr lang="en-US" smtClean="0"/>
              <a:pPr/>
              <a:t>35</a:t>
            </a:fld>
            <a:endParaRPr lang="en-US"/>
          </a:p>
        </p:txBody>
      </p:sp>
      <p:grpSp>
        <p:nvGrpSpPr>
          <p:cNvPr id="20" name="Group 19"/>
          <p:cNvGrpSpPr/>
          <p:nvPr/>
        </p:nvGrpSpPr>
        <p:grpSpPr>
          <a:xfrm>
            <a:off x="1021977" y="1336976"/>
            <a:ext cx="9937375" cy="1363121"/>
            <a:chOff x="806826" y="3288901"/>
            <a:chExt cx="10608232" cy="1455143"/>
          </a:xfrm>
        </p:grpSpPr>
        <p:sp>
          <p:nvSpPr>
            <p:cNvPr id="6" name="Rectangle 5"/>
            <p:cNvSpPr>
              <a:spLocks noChangeAspect="1"/>
            </p:cNvSpPr>
            <p:nvPr/>
          </p:nvSpPr>
          <p:spPr>
            <a:xfrm>
              <a:off x="1365273" y="3288901"/>
              <a:ext cx="1444752" cy="1440262"/>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1">
                      <a:lumMod val="75000"/>
                      <a:lumOff val="25000"/>
                    </a:schemeClr>
                  </a:solidFill>
                </a:rPr>
                <a:t>512 neurons</a:t>
              </a:r>
            </a:p>
          </p:txBody>
        </p:sp>
        <p:cxnSp>
          <p:nvCxnSpPr>
            <p:cNvPr id="7" name="Straight Arrow Connector 6"/>
            <p:cNvCxnSpPr/>
            <p:nvPr/>
          </p:nvCxnSpPr>
          <p:spPr>
            <a:xfrm>
              <a:off x="806826" y="4023913"/>
              <a:ext cx="458941"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8" name="Rectangle 7"/>
            <p:cNvSpPr>
              <a:spLocks noChangeAspect="1"/>
            </p:cNvSpPr>
            <p:nvPr/>
          </p:nvSpPr>
          <p:spPr>
            <a:xfrm>
              <a:off x="7797512" y="3288901"/>
              <a:ext cx="1444752" cy="1440262"/>
            </a:xfrm>
            <a:prstGeom prst="rect">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1">
                      <a:lumMod val="75000"/>
                      <a:lumOff val="25000"/>
                    </a:schemeClr>
                  </a:solidFill>
                </a:rPr>
                <a:t>512neurons</a:t>
              </a:r>
            </a:p>
          </p:txBody>
        </p:sp>
        <p:sp>
          <p:nvSpPr>
            <p:cNvPr id="14" name="Rectangle 13"/>
            <p:cNvSpPr>
              <a:spLocks noChangeAspect="1"/>
            </p:cNvSpPr>
            <p:nvPr/>
          </p:nvSpPr>
          <p:spPr>
            <a:xfrm>
              <a:off x="2936425" y="3303782"/>
              <a:ext cx="1444752" cy="1440262"/>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1">
                      <a:lumMod val="75000"/>
                      <a:lumOff val="25000"/>
                    </a:schemeClr>
                  </a:solidFill>
                </a:rPr>
                <a:t>256 neurons</a:t>
              </a:r>
            </a:p>
          </p:txBody>
        </p:sp>
        <p:sp>
          <p:nvSpPr>
            <p:cNvPr id="15" name="Rectangle 14"/>
            <p:cNvSpPr>
              <a:spLocks noChangeAspect="1"/>
            </p:cNvSpPr>
            <p:nvPr/>
          </p:nvSpPr>
          <p:spPr>
            <a:xfrm>
              <a:off x="4525411" y="3303782"/>
              <a:ext cx="1444752" cy="1440262"/>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1">
                      <a:lumMod val="75000"/>
                      <a:lumOff val="25000"/>
                    </a:schemeClr>
                  </a:solidFill>
                </a:rPr>
                <a:t>20 neurons</a:t>
              </a:r>
            </a:p>
          </p:txBody>
        </p:sp>
        <p:sp>
          <p:nvSpPr>
            <p:cNvPr id="16" name="Rectangle 15"/>
            <p:cNvSpPr>
              <a:spLocks noChangeAspect="1"/>
            </p:cNvSpPr>
            <p:nvPr/>
          </p:nvSpPr>
          <p:spPr>
            <a:xfrm>
              <a:off x="6208526" y="3290335"/>
              <a:ext cx="1444752" cy="1440262"/>
            </a:xfrm>
            <a:prstGeom prst="rect">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1">
                      <a:lumMod val="75000"/>
                      <a:lumOff val="25000"/>
                    </a:schemeClr>
                  </a:solidFill>
                </a:rPr>
                <a:t>256 neurons</a:t>
              </a:r>
            </a:p>
          </p:txBody>
        </p:sp>
        <p:sp>
          <p:nvSpPr>
            <p:cNvPr id="17" name="Rectangle 16"/>
            <p:cNvSpPr>
              <a:spLocks noChangeAspect="1"/>
            </p:cNvSpPr>
            <p:nvPr/>
          </p:nvSpPr>
          <p:spPr>
            <a:xfrm>
              <a:off x="9368664" y="3303782"/>
              <a:ext cx="1444752" cy="1440262"/>
            </a:xfrm>
            <a:prstGeom prst="rect">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1">
                      <a:lumMod val="75000"/>
                      <a:lumOff val="25000"/>
                    </a:schemeClr>
                  </a:solidFill>
                </a:rPr>
                <a:t>784 neurons</a:t>
              </a:r>
            </a:p>
          </p:txBody>
        </p:sp>
        <p:cxnSp>
          <p:nvCxnSpPr>
            <p:cNvPr id="19" name="Straight Arrow Connector 18"/>
            <p:cNvCxnSpPr/>
            <p:nvPr/>
          </p:nvCxnSpPr>
          <p:spPr>
            <a:xfrm>
              <a:off x="10956117" y="3991297"/>
              <a:ext cx="458941"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pic>
        <p:nvPicPr>
          <p:cNvPr id="21" name="Picture 20"/>
          <p:cNvPicPr>
            <a:picLocks noChangeAspect="1"/>
          </p:cNvPicPr>
          <p:nvPr/>
        </p:nvPicPr>
        <p:blipFill>
          <a:blip r:embed="rId3"/>
          <a:stretch>
            <a:fillRect/>
          </a:stretch>
        </p:blipFill>
        <p:spPr>
          <a:xfrm>
            <a:off x="140896" y="1622142"/>
            <a:ext cx="745968" cy="752940"/>
          </a:xfrm>
          <a:prstGeom prst="rect">
            <a:avLst/>
          </a:prstGeom>
        </p:spPr>
      </p:pic>
      <p:pic>
        <p:nvPicPr>
          <p:cNvPr id="22" name="Picture 21"/>
          <p:cNvPicPr>
            <a:picLocks noChangeAspect="1"/>
          </p:cNvPicPr>
          <p:nvPr/>
        </p:nvPicPr>
        <p:blipFill>
          <a:blip r:embed="rId4"/>
          <a:stretch>
            <a:fillRect/>
          </a:stretch>
        </p:blipFill>
        <p:spPr>
          <a:xfrm>
            <a:off x="11093029" y="1611201"/>
            <a:ext cx="914670" cy="918964"/>
          </a:xfrm>
          <a:prstGeom prst="rect">
            <a:avLst/>
          </a:prstGeom>
        </p:spPr>
      </p:pic>
      <p:pic>
        <p:nvPicPr>
          <p:cNvPr id="18" name="Picture 1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228877" y="5563563"/>
            <a:ext cx="1728304" cy="737993"/>
          </a:xfrm>
          <a:prstGeom prst="rect">
            <a:avLst/>
          </a:prstGeom>
        </p:spPr>
      </p:pic>
      <p:sp>
        <p:nvSpPr>
          <p:cNvPr id="3" name="TextBox 2"/>
          <p:cNvSpPr txBox="1"/>
          <p:nvPr/>
        </p:nvSpPr>
        <p:spPr>
          <a:xfrm>
            <a:off x="9398864" y="5194231"/>
            <a:ext cx="2691058" cy="369332"/>
          </a:xfrm>
          <a:prstGeom prst="rect">
            <a:avLst/>
          </a:prstGeom>
          <a:noFill/>
        </p:spPr>
        <p:txBody>
          <a:bodyPr wrap="none" rtlCol="0">
            <a:spAutoFit/>
          </a:bodyPr>
          <a:lstStyle/>
          <a:p>
            <a:r>
              <a:rPr lang="en-US" dirty="0"/>
              <a:t>Shallow 20 </a:t>
            </a:r>
            <a:r>
              <a:rPr lang="en-US"/>
              <a:t>latent variables</a:t>
            </a:r>
            <a:endParaRPr lang="en-US" dirty="0"/>
          </a:p>
        </p:txBody>
      </p:sp>
    </p:spTree>
    <p:extLst>
      <p:ext uri="{BB962C8B-B14F-4D97-AF65-F5344CB8AC3E}">
        <p14:creationId xmlns:p14="http://schemas.microsoft.com/office/powerpoint/2010/main" val="337688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Exploring autoencoders</a:t>
            </a:r>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996513" y="1717114"/>
            <a:ext cx="5940217" cy="3423771"/>
          </a:xfrm>
        </p:spPr>
      </p:pic>
      <p:sp>
        <p:nvSpPr>
          <p:cNvPr id="4" name="Slide Number Placeholder 3"/>
          <p:cNvSpPr>
            <a:spLocks noGrp="1"/>
          </p:cNvSpPr>
          <p:nvPr>
            <p:ph type="sldNum" sz="quarter" idx="12"/>
          </p:nvPr>
        </p:nvSpPr>
        <p:spPr/>
        <p:txBody>
          <a:bodyPr/>
          <a:lstStyle/>
          <a:p>
            <a:fld id="{81B7CCDB-6D39-0547-B7B3-C80E39D6513A}" type="slidenum">
              <a:rPr lang="en-US" smtClean="0"/>
              <a:pPr/>
              <a:t>36</a:t>
            </a:fld>
            <a:endParaRPr lang="en-US"/>
          </a:p>
        </p:txBody>
      </p:sp>
    </p:spTree>
    <p:extLst>
      <p:ext uri="{BB962C8B-B14F-4D97-AF65-F5344CB8AC3E}">
        <p14:creationId xmlns:p14="http://schemas.microsoft.com/office/powerpoint/2010/main" val="194626375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Exploring autoencoders (</a:t>
            </a:r>
            <a:r>
              <a:rPr lang="en-US" dirty="0" err="1"/>
              <a:t>cont</a:t>
            </a:r>
            <a:r>
              <a:rPr lang="en-US" dirty="0"/>
              <a:t>)</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57400" y="1425060"/>
            <a:ext cx="7577799" cy="3392424"/>
          </a:xfrm>
        </p:spPr>
      </p:pic>
      <p:sp>
        <p:nvSpPr>
          <p:cNvPr id="4" name="Slide Number Placeholder 3"/>
          <p:cNvSpPr>
            <a:spLocks noGrp="1"/>
          </p:cNvSpPr>
          <p:nvPr>
            <p:ph type="sldNum" sz="quarter" idx="12"/>
          </p:nvPr>
        </p:nvSpPr>
        <p:spPr/>
        <p:txBody>
          <a:bodyPr/>
          <a:lstStyle/>
          <a:p>
            <a:fld id="{81B7CCDB-6D39-0547-B7B3-C80E39D6513A}" type="slidenum">
              <a:rPr lang="en-US" smtClean="0"/>
              <a:pPr/>
              <a:t>37</a:t>
            </a:fld>
            <a:endParaRPr lang="en-US"/>
          </a:p>
        </p:txBody>
      </p:sp>
      <p:sp>
        <p:nvSpPr>
          <p:cNvPr id="6" name="TextBox 5"/>
          <p:cNvSpPr txBox="1"/>
          <p:nvPr/>
        </p:nvSpPr>
        <p:spPr>
          <a:xfrm>
            <a:off x="4572000" y="5358384"/>
            <a:ext cx="3239733" cy="369332"/>
          </a:xfrm>
          <a:prstGeom prst="rect">
            <a:avLst/>
          </a:prstGeom>
          <a:noFill/>
        </p:spPr>
        <p:txBody>
          <a:bodyPr wrap="none" rtlCol="0">
            <a:spAutoFit/>
          </a:bodyPr>
          <a:lstStyle/>
          <a:p>
            <a:r>
              <a:rPr lang="en-US"/>
              <a:t>Change +/- 1 the latent variables</a:t>
            </a:r>
          </a:p>
        </p:txBody>
      </p:sp>
    </p:spTree>
    <p:extLst>
      <p:ext uri="{BB962C8B-B14F-4D97-AF65-F5344CB8AC3E}">
        <p14:creationId xmlns:p14="http://schemas.microsoft.com/office/powerpoint/2010/main" val="109602700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Exploring autoencoders (</a:t>
            </a:r>
            <a:r>
              <a:rPr lang="en-US" dirty="0" err="1"/>
              <a:t>cont</a:t>
            </a:r>
            <a:r>
              <a:rPr lang="en-US" dirty="0"/>
              <a:t>)</a:t>
            </a: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57400" y="1426464"/>
            <a:ext cx="7599285" cy="3392424"/>
          </a:xfrm>
        </p:spPr>
      </p:pic>
      <p:sp>
        <p:nvSpPr>
          <p:cNvPr id="4" name="Slide Number Placeholder 3"/>
          <p:cNvSpPr>
            <a:spLocks noGrp="1"/>
          </p:cNvSpPr>
          <p:nvPr>
            <p:ph type="sldNum" sz="quarter" idx="12"/>
          </p:nvPr>
        </p:nvSpPr>
        <p:spPr/>
        <p:txBody>
          <a:bodyPr/>
          <a:lstStyle/>
          <a:p>
            <a:fld id="{81B7CCDB-6D39-0547-B7B3-C80E39D6513A}" type="slidenum">
              <a:rPr lang="en-US" smtClean="0"/>
              <a:pPr/>
              <a:t>38</a:t>
            </a:fld>
            <a:endParaRPr lang="en-US"/>
          </a:p>
        </p:txBody>
      </p:sp>
      <p:sp>
        <p:nvSpPr>
          <p:cNvPr id="7" name="TextBox 6"/>
          <p:cNvSpPr txBox="1"/>
          <p:nvPr/>
        </p:nvSpPr>
        <p:spPr>
          <a:xfrm>
            <a:off x="4572000" y="5358384"/>
            <a:ext cx="3356753" cy="369332"/>
          </a:xfrm>
          <a:prstGeom prst="rect">
            <a:avLst/>
          </a:prstGeom>
          <a:noFill/>
        </p:spPr>
        <p:txBody>
          <a:bodyPr wrap="none" rtlCol="0">
            <a:spAutoFit/>
          </a:bodyPr>
          <a:lstStyle/>
          <a:p>
            <a:r>
              <a:rPr lang="en-US"/>
              <a:t>Change +/- 10 the latent variables</a:t>
            </a:r>
          </a:p>
        </p:txBody>
      </p:sp>
    </p:spTree>
    <p:extLst>
      <p:ext uri="{BB962C8B-B14F-4D97-AF65-F5344CB8AC3E}">
        <p14:creationId xmlns:p14="http://schemas.microsoft.com/office/powerpoint/2010/main" val="53146417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Exploring autoencoders (</a:t>
            </a:r>
            <a:r>
              <a:rPr lang="en-US" dirty="0" err="1"/>
              <a:t>cont</a:t>
            </a:r>
            <a:r>
              <a:rPr lang="en-US" dirty="0"/>
              <a:t>)</a:t>
            </a: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57400" y="1426464"/>
            <a:ext cx="7599285" cy="3392424"/>
          </a:xfrm>
        </p:spPr>
      </p:pic>
      <p:sp>
        <p:nvSpPr>
          <p:cNvPr id="4" name="Slide Number Placeholder 3"/>
          <p:cNvSpPr>
            <a:spLocks noGrp="1"/>
          </p:cNvSpPr>
          <p:nvPr>
            <p:ph type="sldNum" sz="quarter" idx="12"/>
          </p:nvPr>
        </p:nvSpPr>
        <p:spPr/>
        <p:txBody>
          <a:bodyPr/>
          <a:lstStyle/>
          <a:p>
            <a:fld id="{81B7CCDB-6D39-0547-B7B3-C80E39D6513A}" type="slidenum">
              <a:rPr lang="en-US" smtClean="0"/>
              <a:pPr/>
              <a:t>39</a:t>
            </a:fld>
            <a:endParaRPr lang="en-US"/>
          </a:p>
        </p:txBody>
      </p:sp>
      <p:sp>
        <p:nvSpPr>
          <p:cNvPr id="7" name="TextBox 6"/>
          <p:cNvSpPr txBox="1"/>
          <p:nvPr/>
        </p:nvSpPr>
        <p:spPr>
          <a:xfrm>
            <a:off x="4572000" y="5358384"/>
            <a:ext cx="3890489" cy="369332"/>
          </a:xfrm>
          <a:prstGeom prst="rect">
            <a:avLst/>
          </a:prstGeom>
          <a:noFill/>
        </p:spPr>
        <p:txBody>
          <a:bodyPr wrap="none" rtlCol="0">
            <a:spAutoFit/>
          </a:bodyPr>
          <a:lstStyle/>
          <a:p>
            <a:r>
              <a:rPr lang="en-US"/>
              <a:t>Change +/- 100 the first latent variables</a:t>
            </a:r>
          </a:p>
        </p:txBody>
      </p:sp>
    </p:spTree>
    <p:extLst>
      <p:ext uri="{BB962C8B-B14F-4D97-AF65-F5344CB8AC3E}">
        <p14:creationId xmlns:p14="http://schemas.microsoft.com/office/powerpoint/2010/main" val="11420822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Outline	</a:t>
            </a:r>
          </a:p>
        </p:txBody>
      </p:sp>
      <p:sp>
        <p:nvSpPr>
          <p:cNvPr id="3" name="Content Placeholder 2"/>
          <p:cNvSpPr>
            <a:spLocks noGrp="1"/>
          </p:cNvSpPr>
          <p:nvPr>
            <p:ph idx="1"/>
          </p:nvPr>
        </p:nvSpPr>
        <p:spPr/>
        <p:txBody>
          <a:bodyPr/>
          <a:lstStyle/>
          <a:p>
            <a:pPr marL="457200" indent="-457200">
              <a:spcAft>
                <a:spcPts val="1200"/>
              </a:spcAft>
              <a:buFont typeface="Arial" charset="0"/>
              <a:buChar char="•"/>
            </a:pPr>
            <a:r>
              <a:rPr lang="en-US" dirty="0">
                <a:solidFill>
                  <a:schemeClr val="tx1">
                    <a:lumMod val="75000"/>
                    <a:lumOff val="25000"/>
                  </a:schemeClr>
                </a:solidFill>
              </a:rPr>
              <a:t>Quick review of representation learning</a:t>
            </a:r>
          </a:p>
          <a:p>
            <a:pPr marL="457200" indent="-457200">
              <a:spcAft>
                <a:spcPts val="1200"/>
              </a:spcAft>
              <a:buFont typeface="Arial" charset="0"/>
              <a:buChar char="•"/>
            </a:pPr>
            <a:r>
              <a:rPr lang="en-US" dirty="0"/>
              <a:t>Brief history of encoding/decoding</a:t>
            </a:r>
          </a:p>
          <a:p>
            <a:pPr marL="457200" indent="-457200">
              <a:spcAft>
                <a:spcPts val="1200"/>
              </a:spcAft>
              <a:buFont typeface="Arial" charset="0"/>
              <a:buChar char="•"/>
            </a:pPr>
            <a:r>
              <a:rPr lang="en-US" dirty="0">
                <a:solidFill>
                  <a:schemeClr val="tx1">
                    <a:lumMod val="75000"/>
                    <a:lumOff val="25000"/>
                  </a:schemeClr>
                </a:solidFill>
              </a:rPr>
              <a:t>Autoencoder Variations:</a:t>
            </a:r>
          </a:p>
          <a:p>
            <a:pPr marL="1200120" lvl="1" indent="-457200">
              <a:spcAft>
                <a:spcPts val="1200"/>
              </a:spcAft>
              <a:buFont typeface="Courier New" charset="0"/>
              <a:buChar char="o"/>
            </a:pPr>
            <a:r>
              <a:rPr lang="en-US" dirty="0">
                <a:solidFill>
                  <a:schemeClr val="tx1">
                    <a:lumMod val="75000"/>
                    <a:lumOff val="25000"/>
                  </a:schemeClr>
                </a:solidFill>
              </a:rPr>
              <a:t>Convolutional Autoencoders</a:t>
            </a:r>
          </a:p>
          <a:p>
            <a:pPr marL="1200120" lvl="1" indent="-457200">
              <a:spcAft>
                <a:spcPts val="1200"/>
              </a:spcAft>
              <a:buFont typeface="Courier New" charset="0"/>
              <a:buChar char="o"/>
            </a:pPr>
            <a:r>
              <a:rPr lang="en-US" dirty="0">
                <a:solidFill>
                  <a:schemeClr val="tx1">
                    <a:lumMod val="75000"/>
                    <a:lumOff val="25000"/>
                  </a:schemeClr>
                </a:solidFill>
              </a:rPr>
              <a:t>Denoising Autoencoders</a:t>
            </a:r>
          </a:p>
          <a:p>
            <a:pPr marL="1200120" lvl="1" indent="-457200">
              <a:spcAft>
                <a:spcPts val="1200"/>
              </a:spcAft>
              <a:buFont typeface="Courier New" charset="0"/>
              <a:buChar char="o"/>
            </a:pPr>
            <a:r>
              <a:rPr lang="en-US" dirty="0">
                <a:solidFill>
                  <a:schemeClr val="tx1">
                    <a:lumMod val="75000"/>
                    <a:lumOff val="25000"/>
                  </a:schemeClr>
                </a:solidFill>
              </a:rPr>
              <a:t>Sparse Autoencoders</a:t>
            </a:r>
          </a:p>
          <a:p>
            <a:pPr marL="457200" indent="-457200">
              <a:spcAft>
                <a:spcPts val="1200"/>
              </a:spcAft>
              <a:buFont typeface="Arial" charset="0"/>
              <a:buChar char="•"/>
            </a:pPr>
            <a:endParaRPr lang="en-US" sz="2400" dirty="0">
              <a:solidFill>
                <a:schemeClr val="tx1">
                  <a:lumMod val="75000"/>
                  <a:lumOff val="25000"/>
                </a:schemeClr>
              </a:solidFill>
            </a:endParaRPr>
          </a:p>
          <a:p>
            <a:pPr>
              <a:spcAft>
                <a:spcPts val="1200"/>
              </a:spcAft>
            </a:pPr>
            <a:endParaRPr lang="en-US" sz="2400" dirty="0">
              <a:solidFill>
                <a:schemeClr val="tx1">
                  <a:lumMod val="75000"/>
                  <a:lumOff val="25000"/>
                </a:schemeClr>
              </a:solidFill>
            </a:endParaRPr>
          </a:p>
          <a:p>
            <a:pPr>
              <a:spcAft>
                <a:spcPts val="1200"/>
              </a:spcAft>
            </a:pPr>
            <a:endParaRPr lang="en-US" sz="2400" dirty="0">
              <a:solidFill>
                <a:schemeClr val="tx1">
                  <a:lumMod val="75000"/>
                  <a:lumOff val="25000"/>
                </a:schemeClr>
              </a:solidFill>
            </a:endParaRPr>
          </a:p>
        </p:txBody>
      </p:sp>
      <p:sp>
        <p:nvSpPr>
          <p:cNvPr id="4" name="Slide Number Placeholder 3"/>
          <p:cNvSpPr>
            <a:spLocks noGrp="1"/>
          </p:cNvSpPr>
          <p:nvPr>
            <p:ph type="sldNum" sz="quarter" idx="12"/>
          </p:nvPr>
        </p:nvSpPr>
        <p:spPr/>
        <p:txBody>
          <a:bodyPr/>
          <a:lstStyle/>
          <a:p>
            <a:fld id="{81B7CCDB-6D39-0547-B7B3-C80E39D6513A}" type="slidenum">
              <a:rPr lang="en-US" smtClean="0"/>
              <a:pPr/>
              <a:t>4</a:t>
            </a:fld>
            <a:endParaRPr lang="en-US" dirty="0"/>
          </a:p>
        </p:txBody>
      </p:sp>
    </p:spTree>
    <p:extLst>
      <p:ext uri="{BB962C8B-B14F-4D97-AF65-F5344CB8AC3E}">
        <p14:creationId xmlns:p14="http://schemas.microsoft.com/office/powerpoint/2010/main" val="323926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Exploring autoencoders (</a:t>
            </a:r>
            <a:r>
              <a:rPr lang="en-US" dirty="0" err="1"/>
              <a:t>cont</a:t>
            </a:r>
            <a:r>
              <a:rPr lang="en-US" dirty="0"/>
              <a:t>)</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53871" y="1426464"/>
            <a:ext cx="7613678" cy="3392424"/>
          </a:xfrm>
        </p:spPr>
      </p:pic>
      <p:sp>
        <p:nvSpPr>
          <p:cNvPr id="4" name="Slide Number Placeholder 3"/>
          <p:cNvSpPr>
            <a:spLocks noGrp="1"/>
          </p:cNvSpPr>
          <p:nvPr>
            <p:ph type="sldNum" sz="quarter" idx="12"/>
          </p:nvPr>
        </p:nvSpPr>
        <p:spPr/>
        <p:txBody>
          <a:bodyPr/>
          <a:lstStyle/>
          <a:p>
            <a:fld id="{81B7CCDB-6D39-0547-B7B3-C80E39D6513A}" type="slidenum">
              <a:rPr lang="en-US" smtClean="0"/>
              <a:pPr/>
              <a:t>40</a:t>
            </a:fld>
            <a:endParaRPr lang="en-US"/>
          </a:p>
        </p:txBody>
      </p:sp>
      <p:sp>
        <p:nvSpPr>
          <p:cNvPr id="7" name="TextBox 6"/>
          <p:cNvSpPr txBox="1"/>
          <p:nvPr/>
        </p:nvSpPr>
        <p:spPr>
          <a:xfrm>
            <a:off x="4572000" y="5358384"/>
            <a:ext cx="1099019" cy="369332"/>
          </a:xfrm>
          <a:prstGeom prst="rect">
            <a:avLst/>
          </a:prstGeom>
          <a:noFill/>
        </p:spPr>
        <p:txBody>
          <a:bodyPr wrap="none" rtlCol="0">
            <a:spAutoFit/>
          </a:bodyPr>
          <a:lstStyle/>
          <a:p>
            <a:r>
              <a:rPr lang="en-US"/>
              <a:t>Just noise</a:t>
            </a:r>
          </a:p>
        </p:txBody>
      </p:sp>
    </p:spTree>
    <p:extLst>
      <p:ext uri="{BB962C8B-B14F-4D97-AF65-F5344CB8AC3E}">
        <p14:creationId xmlns:p14="http://schemas.microsoft.com/office/powerpoint/2010/main" val="10431389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Parameter space of autoencoder</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081976" y="983807"/>
            <a:ext cx="3492715" cy="5529945"/>
          </a:xfrm>
        </p:spPr>
      </p:pic>
      <p:sp>
        <p:nvSpPr>
          <p:cNvPr id="4" name="Slide Number Placeholder 3"/>
          <p:cNvSpPr>
            <a:spLocks noGrp="1"/>
          </p:cNvSpPr>
          <p:nvPr>
            <p:ph type="sldNum" sz="quarter" idx="12"/>
          </p:nvPr>
        </p:nvSpPr>
        <p:spPr/>
        <p:txBody>
          <a:bodyPr/>
          <a:lstStyle/>
          <a:p>
            <a:fld id="{81B7CCDB-6D39-0547-B7B3-C80E39D6513A}" type="slidenum">
              <a:rPr lang="en-US" smtClean="0"/>
              <a:pPr/>
              <a:t>41</a:t>
            </a:fld>
            <a:endParaRPr lang="en-US"/>
          </a:p>
        </p:txBody>
      </p:sp>
    </p:spTree>
    <p:extLst>
      <p:ext uri="{BB962C8B-B14F-4D97-AF65-F5344CB8AC3E}">
        <p14:creationId xmlns:p14="http://schemas.microsoft.com/office/powerpoint/2010/main" val="157826148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Blending</a:t>
            </a:r>
          </a:p>
        </p:txBody>
      </p:sp>
      <p:sp>
        <p:nvSpPr>
          <p:cNvPr id="3" name="Content Placeholder 2"/>
          <p:cNvSpPr>
            <a:spLocks noGrp="1"/>
          </p:cNvSpPr>
          <p:nvPr>
            <p:ph idx="1"/>
          </p:nvPr>
        </p:nvSpPr>
        <p:spPr>
          <a:xfrm>
            <a:off x="833415" y="1085728"/>
            <a:ext cx="10327008" cy="2111143"/>
          </a:xfrm>
        </p:spPr>
        <p:txBody>
          <a:bodyPr/>
          <a:lstStyle/>
          <a:p>
            <a:r>
              <a:rPr lang="en-US" dirty="0"/>
              <a:t>We blend inputs to create new data that is similar to the input data, but not exactly the same. </a:t>
            </a:r>
          </a:p>
          <a:p>
            <a:r>
              <a:rPr lang="en-US" dirty="0"/>
              <a:t>One example of blending is </a:t>
            </a:r>
            <a:r>
              <a:rPr lang="en-US" b="1" dirty="0"/>
              <a:t>content blending</a:t>
            </a:r>
            <a:r>
              <a:rPr lang="en-US" dirty="0"/>
              <a:t> where the content of two pieces of data is directly blended. An example is if we overlay images of a cow and zebra.</a:t>
            </a:r>
          </a:p>
        </p:txBody>
      </p:sp>
      <p:sp>
        <p:nvSpPr>
          <p:cNvPr id="4" name="Slide Number Placeholder 3"/>
          <p:cNvSpPr>
            <a:spLocks noGrp="1"/>
          </p:cNvSpPr>
          <p:nvPr>
            <p:ph type="sldNum" sz="quarter" idx="12"/>
          </p:nvPr>
        </p:nvSpPr>
        <p:spPr/>
        <p:txBody>
          <a:bodyPr/>
          <a:lstStyle/>
          <a:p>
            <a:fld id="{81B7CCDB-6D39-0547-B7B3-C80E39D6513A}" type="slidenum">
              <a:rPr lang="en-US" smtClean="0"/>
              <a:pPr/>
              <a:t>42</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4894" y="3796728"/>
            <a:ext cx="9544050" cy="2026498"/>
          </a:xfrm>
          <a:prstGeom prst="rect">
            <a:avLst/>
          </a:prstGeom>
        </p:spPr>
      </p:pic>
      <p:sp>
        <p:nvSpPr>
          <p:cNvPr id="7" name="Slide Number Placeholder 3"/>
          <p:cNvSpPr txBox="1">
            <a:spLocks/>
          </p:cNvSpPr>
          <p:nvPr/>
        </p:nvSpPr>
        <p:spPr>
          <a:xfrm>
            <a:off x="6887589" y="6432975"/>
            <a:ext cx="5177541" cy="526408"/>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t>Image taken from A. </a:t>
            </a:r>
            <a:r>
              <a:rPr lang="en-US" err="1"/>
              <a:t>Glassner</a:t>
            </a:r>
            <a:r>
              <a:rPr lang="en-US"/>
              <a:t>, Deep Learning, Vol. 2: From Basics to Practice</a:t>
            </a:r>
          </a:p>
        </p:txBody>
      </p:sp>
    </p:spTree>
    <p:extLst>
      <p:ext uri="{BB962C8B-B14F-4D97-AF65-F5344CB8AC3E}">
        <p14:creationId xmlns:p14="http://schemas.microsoft.com/office/powerpoint/2010/main" val="1694784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Blending (</a:t>
            </a:r>
            <a:r>
              <a:rPr lang="en-US" err="1"/>
              <a:t>cont</a:t>
            </a:r>
            <a:r>
              <a:rPr lang="en-US"/>
              <a:t>)</a:t>
            </a:r>
          </a:p>
        </p:txBody>
      </p:sp>
      <p:sp>
        <p:nvSpPr>
          <p:cNvPr id="3" name="Content Placeholder 2"/>
          <p:cNvSpPr>
            <a:spLocks noGrp="1"/>
          </p:cNvSpPr>
          <p:nvPr>
            <p:ph idx="1"/>
          </p:nvPr>
        </p:nvSpPr>
        <p:spPr>
          <a:xfrm>
            <a:off x="833414" y="1177758"/>
            <a:ext cx="10917861" cy="2111143"/>
          </a:xfrm>
        </p:spPr>
        <p:txBody>
          <a:bodyPr/>
          <a:lstStyle/>
          <a:p>
            <a:pPr>
              <a:spcAft>
                <a:spcPts val="1200"/>
              </a:spcAft>
            </a:pPr>
            <a:r>
              <a:rPr lang="en-US" dirty="0"/>
              <a:t>Another type of blending is </a:t>
            </a:r>
            <a:r>
              <a:rPr lang="en-US" b="1" dirty="0"/>
              <a:t>parametric</a:t>
            </a:r>
            <a:r>
              <a:rPr lang="en-US" dirty="0"/>
              <a:t> or </a:t>
            </a:r>
            <a:r>
              <a:rPr lang="en-US" b="1" dirty="0"/>
              <a:t>representation</a:t>
            </a:r>
            <a:r>
              <a:rPr lang="en-US" dirty="0"/>
              <a:t> blending: </a:t>
            </a:r>
          </a:p>
          <a:p>
            <a:pPr>
              <a:spcAft>
                <a:spcPts val="1200"/>
              </a:spcAft>
            </a:pPr>
            <a:r>
              <a:rPr lang="en-US" dirty="0"/>
              <a:t>In this type of blending we take advantage of parameterization to describe the objects we’re interested in.  By engaging in blending in the parameter space, we can create results that blend the inherent qualities of the objects of interest.</a:t>
            </a:r>
          </a:p>
        </p:txBody>
      </p:sp>
      <p:sp>
        <p:nvSpPr>
          <p:cNvPr id="4" name="Slide Number Placeholder 3"/>
          <p:cNvSpPr>
            <a:spLocks noGrp="1"/>
          </p:cNvSpPr>
          <p:nvPr>
            <p:ph type="sldNum" sz="quarter" idx="12"/>
          </p:nvPr>
        </p:nvSpPr>
        <p:spPr/>
        <p:txBody>
          <a:bodyPr/>
          <a:lstStyle/>
          <a:p>
            <a:fld id="{81B7CCDB-6D39-0547-B7B3-C80E39D6513A}" type="slidenum">
              <a:rPr lang="en-US" smtClean="0"/>
              <a:pPr/>
              <a:t>43</a:t>
            </a:fld>
            <a:endParaRPr lang="en-US"/>
          </a:p>
        </p:txBody>
      </p:sp>
    </p:spTree>
    <p:extLst>
      <p:ext uri="{BB962C8B-B14F-4D97-AF65-F5344CB8AC3E}">
        <p14:creationId xmlns:p14="http://schemas.microsoft.com/office/powerpoint/2010/main" val="2813228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Blending (</a:t>
            </a:r>
            <a:r>
              <a:rPr lang="en-US" err="1"/>
              <a:t>cont</a:t>
            </a:r>
            <a:r>
              <a:rPr lang="en-US"/>
              <a:t>)</a:t>
            </a: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22171" y="1371430"/>
            <a:ext cx="8611051" cy="4572000"/>
          </a:xfrm>
        </p:spPr>
      </p:pic>
      <p:sp>
        <p:nvSpPr>
          <p:cNvPr id="4" name="Slide Number Placeholder 3"/>
          <p:cNvSpPr>
            <a:spLocks noGrp="1"/>
          </p:cNvSpPr>
          <p:nvPr>
            <p:ph type="sldNum" sz="quarter" idx="12"/>
          </p:nvPr>
        </p:nvSpPr>
        <p:spPr/>
        <p:txBody>
          <a:bodyPr/>
          <a:lstStyle/>
          <a:p>
            <a:fld id="{81B7CCDB-6D39-0547-B7B3-C80E39D6513A}" type="slidenum">
              <a:rPr lang="en-US" smtClean="0"/>
              <a:pPr/>
              <a:t>44</a:t>
            </a:fld>
            <a:endParaRPr lang="en-US"/>
          </a:p>
        </p:txBody>
      </p:sp>
      <p:sp>
        <p:nvSpPr>
          <p:cNvPr id="9" name="Slide Number Placeholder 3"/>
          <p:cNvSpPr txBox="1">
            <a:spLocks/>
          </p:cNvSpPr>
          <p:nvPr/>
        </p:nvSpPr>
        <p:spPr>
          <a:xfrm>
            <a:off x="6887589" y="6432975"/>
            <a:ext cx="5177541" cy="526408"/>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t>Image taken from A. </a:t>
            </a:r>
            <a:r>
              <a:rPr lang="en-US" err="1"/>
              <a:t>Glassner</a:t>
            </a:r>
            <a:r>
              <a:rPr lang="en-US"/>
              <a:t>, Deep Learning, Vol. 2: From Basics to Practice</a:t>
            </a:r>
          </a:p>
        </p:txBody>
      </p:sp>
    </p:spTree>
    <p:extLst>
      <p:ext uri="{BB962C8B-B14F-4D97-AF65-F5344CB8AC3E}">
        <p14:creationId xmlns:p14="http://schemas.microsoft.com/office/powerpoint/2010/main" val="37282762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Content blending</a:t>
            </a:r>
          </a:p>
        </p:txBody>
      </p:sp>
      <p:sp>
        <p:nvSpPr>
          <p:cNvPr id="4" name="Slide Number Placeholder 3"/>
          <p:cNvSpPr>
            <a:spLocks noGrp="1"/>
          </p:cNvSpPr>
          <p:nvPr>
            <p:ph type="sldNum" sz="quarter" idx="12"/>
          </p:nvPr>
        </p:nvSpPr>
        <p:spPr/>
        <p:txBody>
          <a:bodyPr/>
          <a:lstStyle/>
          <a:p>
            <a:fld id="{81B7CCDB-6D39-0547-B7B3-C80E39D6513A}" type="slidenum">
              <a:rPr lang="en-US" smtClean="0"/>
              <a:pPr/>
              <a:t>45</a:t>
            </a:fld>
            <a:endParaRPr lang="en-US"/>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8488" y="1371600"/>
            <a:ext cx="8612404" cy="4572000"/>
          </a:xfrm>
          <a:prstGeom prst="rect">
            <a:avLst/>
          </a:prstGeom>
        </p:spPr>
      </p:pic>
      <p:sp>
        <p:nvSpPr>
          <p:cNvPr id="9" name="Slide Number Placeholder 3"/>
          <p:cNvSpPr txBox="1">
            <a:spLocks/>
          </p:cNvSpPr>
          <p:nvPr/>
        </p:nvSpPr>
        <p:spPr>
          <a:xfrm>
            <a:off x="6887589" y="6432975"/>
            <a:ext cx="5177541" cy="526408"/>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t>Image taken from A. </a:t>
            </a:r>
            <a:r>
              <a:rPr lang="en-US" err="1"/>
              <a:t>Glassner</a:t>
            </a:r>
            <a:r>
              <a:rPr lang="en-US"/>
              <a:t>, Deep Learning, Vol. 2: From Basics to Practice</a:t>
            </a:r>
          </a:p>
        </p:txBody>
      </p:sp>
    </p:spTree>
    <p:extLst>
      <p:ext uri="{BB962C8B-B14F-4D97-AF65-F5344CB8AC3E}">
        <p14:creationId xmlns:p14="http://schemas.microsoft.com/office/powerpoint/2010/main" val="190401104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Parametric or representation blending </a:t>
            </a:r>
          </a:p>
        </p:txBody>
      </p:sp>
      <p:sp>
        <p:nvSpPr>
          <p:cNvPr id="4" name="Slide Number Placeholder 3"/>
          <p:cNvSpPr>
            <a:spLocks noGrp="1"/>
          </p:cNvSpPr>
          <p:nvPr>
            <p:ph type="sldNum" sz="quarter" idx="12"/>
          </p:nvPr>
        </p:nvSpPr>
        <p:spPr/>
        <p:txBody>
          <a:bodyPr/>
          <a:lstStyle/>
          <a:p>
            <a:fld id="{81B7CCDB-6D39-0547-B7B3-C80E39D6513A}" type="slidenum">
              <a:rPr lang="en-US" smtClean="0"/>
              <a:pPr/>
              <a:t>46</a:t>
            </a:fld>
            <a:endParaRPr lang="en-US"/>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8488" y="1371600"/>
            <a:ext cx="8611051" cy="4572000"/>
          </a:xfrm>
          <a:prstGeom prst="rect">
            <a:avLst/>
          </a:prstGeom>
        </p:spPr>
      </p:pic>
      <p:sp>
        <p:nvSpPr>
          <p:cNvPr id="9" name="Slide Number Placeholder 3"/>
          <p:cNvSpPr txBox="1">
            <a:spLocks/>
          </p:cNvSpPr>
          <p:nvPr/>
        </p:nvSpPr>
        <p:spPr>
          <a:xfrm>
            <a:off x="6887589" y="6432975"/>
            <a:ext cx="5177541" cy="526408"/>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t>Image taken from A. </a:t>
            </a:r>
            <a:r>
              <a:rPr lang="en-US" err="1"/>
              <a:t>Glassner</a:t>
            </a:r>
            <a:r>
              <a:rPr lang="en-US"/>
              <a:t>, Deep Learning, Vol. 2: From Basics to Practice</a:t>
            </a:r>
          </a:p>
        </p:txBody>
      </p:sp>
    </p:spTree>
    <p:extLst>
      <p:ext uri="{BB962C8B-B14F-4D97-AF65-F5344CB8AC3E}">
        <p14:creationId xmlns:p14="http://schemas.microsoft.com/office/powerpoint/2010/main" val="105974214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Blending in compressed representation</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571034" y="3748492"/>
            <a:ext cx="4529497" cy="2607276"/>
          </a:xfrm>
        </p:spPr>
      </p:pic>
      <p:sp>
        <p:nvSpPr>
          <p:cNvPr id="4" name="Slide Number Placeholder 3"/>
          <p:cNvSpPr>
            <a:spLocks noGrp="1"/>
          </p:cNvSpPr>
          <p:nvPr>
            <p:ph type="sldNum" sz="quarter" idx="12"/>
          </p:nvPr>
        </p:nvSpPr>
        <p:spPr/>
        <p:txBody>
          <a:bodyPr/>
          <a:lstStyle/>
          <a:p>
            <a:fld id="{81B7CCDB-6D39-0547-B7B3-C80E39D6513A}" type="slidenum">
              <a:rPr lang="en-US" smtClean="0"/>
              <a:pPr/>
              <a:t>47</a:t>
            </a:fld>
            <a:endParaRPr lang="en-US"/>
          </a:p>
        </p:txBody>
      </p:sp>
      <p:sp>
        <p:nvSpPr>
          <p:cNvPr id="6" name="Rectangle 5"/>
          <p:cNvSpPr/>
          <p:nvPr/>
        </p:nvSpPr>
        <p:spPr>
          <a:xfrm>
            <a:off x="836140" y="884260"/>
            <a:ext cx="11006567" cy="2862322"/>
          </a:xfrm>
          <a:prstGeom prst="rect">
            <a:avLst/>
          </a:prstGeom>
        </p:spPr>
        <p:txBody>
          <a:bodyPr wrap="square">
            <a:spAutoFit/>
          </a:bodyPr>
          <a:lstStyle/>
          <a:p>
            <a:r>
              <a:rPr lang="en-US" sz="2000" dirty="0">
                <a:solidFill>
                  <a:schemeClr val="tx1">
                    <a:lumMod val="75000"/>
                    <a:lumOff val="25000"/>
                  </a:schemeClr>
                </a:solidFill>
                <a:latin typeface="Karla" charset="0"/>
                <a:ea typeface="Karla" charset="0"/>
                <a:cs typeface="Karla" charset="0"/>
              </a:rPr>
              <a:t>While the blending we’ve described works well for uncompressed objects what happens when compression is involved?</a:t>
            </a:r>
          </a:p>
          <a:p>
            <a:endParaRPr lang="en-US" sz="2000" dirty="0">
              <a:solidFill>
                <a:schemeClr val="tx1">
                  <a:lumMod val="75000"/>
                  <a:lumOff val="25000"/>
                </a:schemeClr>
              </a:solidFill>
              <a:latin typeface="Karla" charset="0"/>
              <a:ea typeface="Karla" charset="0"/>
              <a:cs typeface="Karla" charset="0"/>
            </a:endParaRPr>
          </a:p>
          <a:p>
            <a:r>
              <a:rPr lang="en-US" sz="2000" dirty="0">
                <a:solidFill>
                  <a:schemeClr val="tx1">
                    <a:lumMod val="75000"/>
                    <a:lumOff val="25000"/>
                  </a:schemeClr>
                </a:solidFill>
                <a:latin typeface="Karla" charset="0"/>
                <a:ea typeface="Karla" charset="0"/>
                <a:cs typeface="Karla" charset="0"/>
              </a:rPr>
              <a:t>The compressed form may not be the best representation with what we would like to blend the objects.</a:t>
            </a:r>
          </a:p>
          <a:p>
            <a:endParaRPr lang="en-US" sz="2000" dirty="0">
              <a:solidFill>
                <a:schemeClr val="tx1">
                  <a:lumMod val="75000"/>
                  <a:lumOff val="25000"/>
                </a:schemeClr>
              </a:solidFill>
              <a:latin typeface="Karla" charset="0"/>
              <a:ea typeface="Karla" charset="0"/>
              <a:cs typeface="Karla" charset="0"/>
            </a:endParaRPr>
          </a:p>
          <a:p>
            <a:r>
              <a:rPr lang="en-US" sz="2000" dirty="0">
                <a:solidFill>
                  <a:schemeClr val="tx1">
                    <a:lumMod val="75000"/>
                    <a:lumOff val="25000"/>
                  </a:schemeClr>
                </a:solidFill>
                <a:latin typeface="Karla" charset="0"/>
                <a:ea typeface="Karla" charset="0"/>
                <a:cs typeface="Karla" charset="0"/>
              </a:rPr>
              <a:t>For example, let’s take the sounds of the words </a:t>
            </a:r>
            <a:r>
              <a:rPr lang="en-US" sz="2000" i="1" dirty="0">
                <a:solidFill>
                  <a:srgbClr val="C00000"/>
                </a:solidFill>
                <a:latin typeface="Karla" charset="0"/>
                <a:ea typeface="Karla" charset="0"/>
                <a:cs typeface="Karla" charset="0"/>
              </a:rPr>
              <a:t>cherry</a:t>
            </a:r>
            <a:r>
              <a:rPr lang="en-US" sz="2000" dirty="0">
                <a:solidFill>
                  <a:srgbClr val="C00000"/>
                </a:solidFill>
                <a:latin typeface="Karla" charset="0"/>
                <a:ea typeface="Karla" charset="0"/>
                <a:cs typeface="Karla" charset="0"/>
              </a:rPr>
              <a:t> </a:t>
            </a:r>
            <a:r>
              <a:rPr lang="en-US" sz="2000" dirty="0">
                <a:solidFill>
                  <a:schemeClr val="tx1">
                    <a:lumMod val="75000"/>
                    <a:lumOff val="25000"/>
                  </a:schemeClr>
                </a:solidFill>
                <a:latin typeface="Karla" charset="0"/>
                <a:ea typeface="Karla" charset="0"/>
                <a:cs typeface="Karla" charset="0"/>
              </a:rPr>
              <a:t>and </a:t>
            </a:r>
            <a:r>
              <a:rPr lang="en-US" sz="2000" i="1" dirty="0">
                <a:solidFill>
                  <a:srgbClr val="C00000"/>
                </a:solidFill>
                <a:latin typeface="Karla" charset="0"/>
                <a:ea typeface="Karla" charset="0"/>
                <a:cs typeface="Karla" charset="0"/>
              </a:rPr>
              <a:t>orange</a:t>
            </a:r>
            <a:r>
              <a:rPr lang="en-US" sz="2000" dirty="0">
                <a:solidFill>
                  <a:schemeClr val="tx1">
                    <a:lumMod val="75000"/>
                    <a:lumOff val="25000"/>
                  </a:schemeClr>
                </a:solidFill>
                <a:latin typeface="Karla" charset="0"/>
                <a:ea typeface="Karla" charset="0"/>
                <a:cs typeface="Karla" charset="0"/>
              </a:rPr>
              <a:t>. </a:t>
            </a:r>
          </a:p>
          <a:p>
            <a:endParaRPr lang="en-US" sz="2000" dirty="0">
              <a:solidFill>
                <a:schemeClr val="tx1">
                  <a:lumMod val="75000"/>
                  <a:lumOff val="25000"/>
                </a:schemeClr>
              </a:solidFill>
              <a:latin typeface="Karla" charset="0"/>
              <a:ea typeface="Karla" charset="0"/>
              <a:cs typeface="Karla" charset="0"/>
            </a:endParaRPr>
          </a:p>
          <a:p>
            <a:r>
              <a:rPr lang="en-US" sz="2000" dirty="0">
                <a:solidFill>
                  <a:schemeClr val="tx1">
                    <a:lumMod val="75000"/>
                    <a:lumOff val="25000"/>
                  </a:schemeClr>
                </a:solidFill>
                <a:latin typeface="Karla" charset="0"/>
                <a:ea typeface="Karla" charset="0"/>
                <a:cs typeface="Karla" charset="0"/>
              </a:rPr>
              <a:t>We can blend these sounds together or we can </a:t>
            </a:r>
            <a:r>
              <a:rPr lang="en-US" sz="2000" i="1" dirty="0">
                <a:solidFill>
                  <a:schemeClr val="tx1">
                    <a:lumMod val="75000"/>
                    <a:lumOff val="25000"/>
                  </a:schemeClr>
                </a:solidFill>
                <a:latin typeface="Karla" charset="0"/>
                <a:ea typeface="Karla" charset="0"/>
                <a:cs typeface="Karla" charset="0"/>
              </a:rPr>
              <a:t>compress them</a:t>
            </a:r>
            <a:r>
              <a:rPr lang="en-US" sz="2000" dirty="0">
                <a:solidFill>
                  <a:schemeClr val="tx1">
                    <a:lumMod val="75000"/>
                    <a:lumOff val="25000"/>
                  </a:schemeClr>
                </a:solidFill>
                <a:latin typeface="Karla" charset="0"/>
                <a:ea typeface="Karla" charset="0"/>
                <a:cs typeface="Karla" charset="0"/>
              </a:rPr>
              <a:t> into written words.</a:t>
            </a:r>
          </a:p>
        </p:txBody>
      </p:sp>
      <p:sp>
        <p:nvSpPr>
          <p:cNvPr id="7" name="Slide Number Placeholder 3"/>
          <p:cNvSpPr txBox="1">
            <a:spLocks/>
          </p:cNvSpPr>
          <p:nvPr/>
        </p:nvSpPr>
        <p:spPr>
          <a:xfrm>
            <a:off x="6887589" y="6432975"/>
            <a:ext cx="5177541" cy="526408"/>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t>Image taken from A. </a:t>
            </a:r>
            <a:r>
              <a:rPr lang="en-US" err="1"/>
              <a:t>Glassner</a:t>
            </a:r>
            <a:r>
              <a:rPr lang="en-US"/>
              <a:t>, Deep Learning, Vol. 2: From Basics to Practice</a:t>
            </a:r>
          </a:p>
        </p:txBody>
      </p:sp>
    </p:spTree>
    <p:extLst>
      <p:ext uri="{BB962C8B-B14F-4D97-AF65-F5344CB8AC3E}">
        <p14:creationId xmlns:p14="http://schemas.microsoft.com/office/powerpoint/2010/main" val="2004262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13833A1-46C9-FB45-812F-A8AC7B5136EB}" type="slidenum">
              <a:rPr lang="en-US" smtClean="0"/>
              <a:t>48</a:t>
            </a:fld>
            <a:endParaRPr lang="en-US"/>
          </a:p>
        </p:txBody>
      </p:sp>
      <p:pic>
        <p:nvPicPr>
          <p:cNvPr id="3" name="Picture 2"/>
          <p:cNvPicPr>
            <a:picLocks noChangeAspect="1"/>
          </p:cNvPicPr>
          <p:nvPr/>
        </p:nvPicPr>
        <p:blipFill>
          <a:blip r:embed="rId2"/>
          <a:stretch>
            <a:fillRect/>
          </a:stretch>
        </p:blipFill>
        <p:spPr>
          <a:xfrm>
            <a:off x="2921000" y="254000"/>
            <a:ext cx="6350000" cy="6350000"/>
          </a:xfrm>
          <a:prstGeom prst="rect">
            <a:avLst/>
          </a:prstGeom>
        </p:spPr>
      </p:pic>
    </p:spTree>
    <p:extLst>
      <p:ext uri="{BB962C8B-B14F-4D97-AF65-F5344CB8AC3E}">
        <p14:creationId xmlns:p14="http://schemas.microsoft.com/office/powerpoint/2010/main" val="57141382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Blending Latent Variables</a:t>
            </a: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51878" y="1219625"/>
            <a:ext cx="5220672" cy="5111429"/>
          </a:xfrm>
        </p:spPr>
      </p:pic>
      <p:sp>
        <p:nvSpPr>
          <p:cNvPr id="4" name="Slide Number Placeholder 3"/>
          <p:cNvSpPr>
            <a:spLocks noGrp="1"/>
          </p:cNvSpPr>
          <p:nvPr>
            <p:ph type="sldNum" sz="quarter" idx="12"/>
          </p:nvPr>
        </p:nvSpPr>
        <p:spPr/>
        <p:txBody>
          <a:bodyPr/>
          <a:lstStyle/>
          <a:p>
            <a:fld id="{81B7CCDB-6D39-0547-B7B3-C80E39D6513A}" type="slidenum">
              <a:rPr lang="en-US" smtClean="0"/>
              <a:pPr/>
              <a:t>49</a:t>
            </a:fld>
            <a:endParaRPr lang="en-US"/>
          </a:p>
        </p:txBody>
      </p:sp>
      <p:sp>
        <p:nvSpPr>
          <p:cNvPr id="3" name="TextBox 2"/>
          <p:cNvSpPr txBox="1"/>
          <p:nvPr/>
        </p:nvSpPr>
        <p:spPr>
          <a:xfrm>
            <a:off x="1396314" y="1219625"/>
            <a:ext cx="3320140" cy="369332"/>
          </a:xfrm>
          <a:prstGeom prst="rect">
            <a:avLst/>
          </a:prstGeom>
          <a:noFill/>
        </p:spPr>
        <p:txBody>
          <a:bodyPr wrap="none" rtlCol="0">
            <a:spAutoFit/>
          </a:bodyPr>
          <a:lstStyle/>
          <a:p>
            <a:r>
              <a:rPr lang="en-US" dirty="0">
                <a:solidFill>
                  <a:schemeClr val="tx1">
                    <a:lumMod val="75000"/>
                    <a:lumOff val="25000"/>
                  </a:schemeClr>
                </a:solidFill>
                <a:latin typeface="Karla" charset="0"/>
                <a:ea typeface="Karla" charset="0"/>
                <a:cs typeface="Karla" charset="0"/>
              </a:rPr>
              <a:t>Back to the example of MNIST</a:t>
            </a:r>
          </a:p>
        </p:txBody>
      </p:sp>
    </p:spTree>
    <p:extLst>
      <p:ext uri="{BB962C8B-B14F-4D97-AF65-F5344CB8AC3E}">
        <p14:creationId xmlns:p14="http://schemas.microsoft.com/office/powerpoint/2010/main" val="9862868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Quick Review. Neural Networks as function approximation.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3415" y="1177758"/>
                <a:ext cx="10327008" cy="4395139"/>
              </a:xfrm>
            </p:spPr>
            <p:txBody>
              <a:bodyPr/>
              <a:lstStyle/>
              <a:p>
                <a:pPr>
                  <a:spcBef>
                    <a:spcPts val="624"/>
                  </a:spcBef>
                  <a:spcAft>
                    <a:spcPts val="1200"/>
                  </a:spcAft>
                </a:pPr>
                <a:r>
                  <a:rPr lang="en-US" sz="2400" b="0" dirty="0">
                    <a:latin typeface="Karla" charset="0"/>
                    <a:ea typeface="Karla" charset="0"/>
                    <a:cs typeface="Karla" charset="0"/>
                  </a:rPr>
                  <a:t>Given an input </a:t>
                </a:r>
                <a:r>
                  <a:rPr lang="en-US" sz="2400" b="0" i="1" dirty="0">
                    <a:latin typeface="Cambria Math" charset="0"/>
                    <a:ea typeface="Cambria Math" charset="0"/>
                    <a:cs typeface="Cambria Math" charset="0"/>
                  </a:rPr>
                  <a:t>x</a:t>
                </a:r>
                <a:r>
                  <a:rPr lang="en-US" sz="2400" b="0" dirty="0">
                    <a:latin typeface="Karla" charset="0"/>
                    <a:ea typeface="Karla" charset="0"/>
                    <a:cs typeface="Karla" charset="0"/>
                  </a:rPr>
                  <a:t>  and an output </a:t>
                </a:r>
                <a:r>
                  <a:rPr lang="en-US" sz="2400" i="1" dirty="0">
                    <a:latin typeface="Cambria Math" charset="0"/>
                    <a:ea typeface="Cambria Math" charset="0"/>
                    <a:cs typeface="Cambria Math" charset="0"/>
                  </a:rPr>
                  <a:t>y </a:t>
                </a:r>
                <a:r>
                  <a:rPr lang="en-US" sz="2400" b="0" dirty="0">
                    <a:latin typeface="Karla" charset="0"/>
                    <a:ea typeface="Karla" charset="0"/>
                    <a:cs typeface="Karla" charset="0"/>
                  </a:rPr>
                  <a:t> </a:t>
                </a:r>
                <a:r>
                  <a:rPr lang="en-US" sz="2400" dirty="0">
                    <a:latin typeface="Karla" charset="0"/>
                    <a:ea typeface="Karla" charset="0"/>
                    <a:cs typeface="Karla" charset="0"/>
                  </a:rPr>
                  <a:t>there exists</a:t>
                </a:r>
                <a:r>
                  <a:rPr lang="en-US" sz="2400" b="0" dirty="0">
                    <a:latin typeface="Karla" charset="0"/>
                    <a:ea typeface="Karla" charset="0"/>
                    <a:cs typeface="Karla" charset="0"/>
                  </a:rPr>
                  <a:t> a mapping from input space to output space as follows:</a:t>
                </a:r>
              </a:p>
              <a:p>
                <a:pPr>
                  <a:spcAft>
                    <a:spcPts val="1200"/>
                  </a:spcAft>
                </a:pPr>
                <a14:m>
                  <m:oMathPara xmlns:m="http://schemas.openxmlformats.org/officeDocument/2006/math">
                    <m:oMathParaPr>
                      <m:jc m:val="centerGroup"/>
                    </m:oMathParaPr>
                    <m:oMath xmlns:m="http://schemas.openxmlformats.org/officeDocument/2006/math">
                      <m:r>
                        <a:rPr lang="en-US" sz="2400" b="0" i="1" smtClean="0">
                          <a:latin typeface="Cambria Math" charset="0"/>
                        </a:rPr>
                        <m:t>   </m:t>
                      </m:r>
                      <m:r>
                        <a:rPr lang="en-US" sz="2400" b="0" i="1" smtClean="0">
                          <a:latin typeface="Cambria Math" charset="0"/>
                        </a:rPr>
                        <m:t>𝑥</m:t>
                      </m:r>
                      <m:r>
                        <a:rPr lang="en-US" sz="2400" b="0" i="1" smtClean="0">
                          <a:latin typeface="Cambria Math" charset="0"/>
                        </a:rPr>
                        <m:t>→</m:t>
                      </m:r>
                      <m:r>
                        <a:rPr lang="en-US" sz="2400" b="0" i="1" smtClean="0">
                          <a:latin typeface="Cambria Math" charset="0"/>
                        </a:rPr>
                        <m:t>𝑦</m:t>
                      </m:r>
                    </m:oMath>
                    <m:oMath xmlns:m="http://schemas.openxmlformats.org/officeDocument/2006/math">
                      <m:r>
                        <a:rPr lang="en-US" sz="2400" b="0" i="1" smtClean="0">
                          <a:latin typeface="Cambria Math" charset="0"/>
                        </a:rPr>
                        <m:t>𝑦</m:t>
                      </m:r>
                      <m:r>
                        <a:rPr lang="en-US" sz="2400" b="0" i="1" smtClean="0">
                          <a:latin typeface="Cambria Math" charset="0"/>
                        </a:rPr>
                        <m:t>=</m:t>
                      </m:r>
                      <m:r>
                        <a:rPr lang="en-US" sz="2400" b="0" i="1" smtClean="0">
                          <a:latin typeface="Cambria Math" charset="0"/>
                        </a:rPr>
                        <m:t>𝑓</m:t>
                      </m:r>
                      <m:d>
                        <m:dPr>
                          <m:ctrlPr>
                            <a:rPr lang="en-US" sz="2400" b="0" i="1" smtClean="0">
                              <a:latin typeface="Cambria Math" panose="02040503050406030204" pitchFamily="18" charset="0"/>
                            </a:rPr>
                          </m:ctrlPr>
                        </m:dPr>
                        <m:e>
                          <m:r>
                            <a:rPr lang="en-US" sz="2400" b="0" i="1" smtClean="0">
                              <a:latin typeface="Cambria Math" charset="0"/>
                            </a:rPr>
                            <m:t>𝑥</m:t>
                          </m:r>
                        </m:e>
                      </m:d>
                      <m:r>
                        <a:rPr lang="en-US" sz="2400" b="0" i="0" smtClean="0">
                          <a:latin typeface="Cambria Math" charset="0"/>
                        </a:rPr>
                        <m:t>+</m:t>
                      </m:r>
                      <m:r>
                        <a:rPr lang="en-US" sz="2400" b="0" i="1" smtClean="0">
                          <a:latin typeface="Cambria Math" charset="0"/>
                        </a:rPr>
                        <m:t>𝜖</m:t>
                      </m:r>
                    </m:oMath>
                  </m:oMathPara>
                </a14:m>
                <a:endParaRPr lang="en-US" sz="2400" b="0" dirty="0"/>
              </a:p>
              <a:p>
                <a:r>
                  <a:rPr lang="en-US" sz="2400" dirty="0"/>
                  <a:t>Our goal is to find  an estimate of </a:t>
                </a:r>
                <a:r>
                  <a:rPr lang="en-US" sz="2400" i="1" dirty="0">
                    <a:latin typeface="Cambria Math" charset="0"/>
                    <a:ea typeface="Cambria Math" charset="0"/>
                    <a:cs typeface="Cambria Math" charset="0"/>
                  </a:rPr>
                  <a:t>f(x) </a:t>
                </a:r>
                <a:r>
                  <a:rPr lang="en-US" sz="2400" dirty="0">
                    <a:latin typeface="Karla" charset="0"/>
                    <a:ea typeface="Karla" charset="0"/>
                    <a:cs typeface="Karla" charset="0"/>
                  </a:rPr>
                  <a:t>which we will call</a:t>
                </a:r>
                <a:r>
                  <a:rPr lang="en-US" sz="2400" i="1" dirty="0">
                    <a:latin typeface="Cambria Math" charset="0"/>
                    <a:ea typeface="Cambria Math" charset="0"/>
                    <a:cs typeface="Cambria Math" charset="0"/>
                  </a:rPr>
                  <a:t> </a:t>
                </a:r>
                <a:r>
                  <a:rPr lang="en-US" sz="2400" dirty="0"/>
                  <a:t> </a:t>
                </a:r>
                <a14:m>
                  <m:oMath xmlns:m="http://schemas.openxmlformats.org/officeDocument/2006/math">
                    <m:acc>
                      <m:accPr>
                        <m:chr m:val="̂"/>
                        <m:ctrlPr>
                          <a:rPr lang="en-US" sz="2400" b="0" i="1" smtClean="0">
                            <a:latin typeface="Cambria Math" panose="02040503050406030204" pitchFamily="18" charset="0"/>
                            <a:ea typeface="Karla" charset="0"/>
                            <a:cs typeface="Karla" charset="0"/>
                          </a:rPr>
                        </m:ctrlPr>
                      </m:accPr>
                      <m:e>
                        <m:r>
                          <a:rPr lang="en-US" sz="2400" b="0" i="1" smtClean="0">
                            <a:latin typeface="Cambria Math" charset="0"/>
                            <a:ea typeface="Karla" charset="0"/>
                            <a:cs typeface="Karla" charset="0"/>
                          </a:rPr>
                          <m:t>𝑓</m:t>
                        </m:r>
                      </m:e>
                    </m:acc>
                    <m:r>
                      <a:rPr lang="en-US" sz="2400" b="0" i="1" smtClean="0">
                        <a:latin typeface="Cambria Math" charset="0"/>
                        <a:ea typeface="Karla" charset="0"/>
                        <a:cs typeface="Karla" charset="0"/>
                      </a:rPr>
                      <m:t>(</m:t>
                    </m:r>
                    <m:r>
                      <a:rPr lang="en-US" sz="2400" b="0" i="1" smtClean="0">
                        <a:latin typeface="Cambria Math" charset="0"/>
                        <a:ea typeface="Karla" charset="0"/>
                        <a:cs typeface="Karla" charset="0"/>
                      </a:rPr>
                      <m:t>𝑥</m:t>
                    </m:r>
                    <m:r>
                      <a:rPr lang="en-US" sz="2400" b="0" i="1" smtClean="0">
                        <a:latin typeface="Cambria Math" charset="0"/>
                        <a:ea typeface="Karla" charset="0"/>
                        <a:cs typeface="Karla" charset="0"/>
                      </a:rPr>
                      <m:t>)</m:t>
                    </m:r>
                  </m:oMath>
                </a14:m>
                <a:r>
                  <a:rPr lang="en-US" sz="2400" dirty="0"/>
                  <a:t>.</a:t>
                </a:r>
              </a:p>
              <a:p>
                <a:r>
                  <a:rPr lang="en-US" sz="2400" dirty="0"/>
                  <a:t> </a:t>
                </a:r>
              </a:p>
              <a:p>
                <a:pPr>
                  <a:spcAft>
                    <a:spcPts val="1200"/>
                  </a:spcAft>
                </a:pPr>
                <a:r>
                  <a:rPr lang="en-US" sz="2400" dirty="0"/>
                  <a:t>Statistical learning or modeling is the process of finding </a:t>
                </a:r>
                <a14:m>
                  <m:oMath xmlns:m="http://schemas.openxmlformats.org/officeDocument/2006/math">
                    <m:acc>
                      <m:accPr>
                        <m:chr m:val="̂"/>
                        <m:ctrlPr>
                          <a:rPr lang="en-US" sz="2400" i="1">
                            <a:latin typeface="Cambria Math" panose="02040503050406030204" pitchFamily="18" charset="0"/>
                            <a:ea typeface="Karla" charset="0"/>
                            <a:cs typeface="Karla" charset="0"/>
                          </a:rPr>
                        </m:ctrlPr>
                      </m:accPr>
                      <m:e>
                        <m:r>
                          <a:rPr lang="en-US" sz="2400" i="1">
                            <a:latin typeface="Cambria Math" charset="0"/>
                            <a:ea typeface="Karla" charset="0"/>
                            <a:cs typeface="Karla" charset="0"/>
                          </a:rPr>
                          <m:t>𝑓</m:t>
                        </m:r>
                      </m:e>
                    </m:acc>
                    <m:r>
                      <a:rPr lang="en-US" sz="2400" i="1">
                        <a:latin typeface="Cambria Math" charset="0"/>
                        <a:ea typeface="Karla" charset="0"/>
                        <a:cs typeface="Karla" charset="0"/>
                      </a:rPr>
                      <m:t>(</m:t>
                    </m:r>
                    <m:r>
                      <a:rPr lang="en-US" sz="2400" b="0" i="1" smtClean="0">
                        <a:latin typeface="Cambria Math" charset="0"/>
                        <a:ea typeface="Karla" charset="0"/>
                        <a:cs typeface="Karla" charset="0"/>
                      </a:rPr>
                      <m:t>𝑥</m:t>
                    </m:r>
                    <m:r>
                      <a:rPr lang="en-US" sz="2400" i="1">
                        <a:latin typeface="Cambria Math" charset="0"/>
                        <a:ea typeface="Karla" charset="0"/>
                        <a:cs typeface="Karla" charset="0"/>
                      </a:rPr>
                      <m:t>)</m:t>
                    </m:r>
                  </m:oMath>
                </a14:m>
                <a:r>
                  <a:rPr lang="en-US" sz="2400" dirty="0"/>
                  <a:t>.</a:t>
                </a:r>
              </a:p>
              <a:p>
                <a:r>
                  <a:rPr lang="en-US" sz="2400" dirty="0"/>
                  <a:t>Neural networks are one of many possible methods we can use to obtain the estimate </a:t>
                </a:r>
                <a14:m>
                  <m:oMath xmlns:m="http://schemas.openxmlformats.org/officeDocument/2006/math">
                    <m:acc>
                      <m:accPr>
                        <m:chr m:val="̂"/>
                        <m:ctrlPr>
                          <a:rPr lang="en-US" sz="2400" i="1">
                            <a:latin typeface="Cambria Math" panose="02040503050406030204" pitchFamily="18" charset="0"/>
                            <a:ea typeface="Karla" charset="0"/>
                            <a:cs typeface="Karla" charset="0"/>
                          </a:rPr>
                        </m:ctrlPr>
                      </m:accPr>
                      <m:e>
                        <m:r>
                          <a:rPr lang="en-US" sz="2400" i="1">
                            <a:latin typeface="Cambria Math" charset="0"/>
                            <a:ea typeface="Karla" charset="0"/>
                            <a:cs typeface="Karla" charset="0"/>
                          </a:rPr>
                          <m:t>𝑓</m:t>
                        </m:r>
                      </m:e>
                    </m:acc>
                    <m:r>
                      <a:rPr lang="en-US" sz="2400" i="1">
                        <a:latin typeface="Cambria Math" charset="0"/>
                        <a:ea typeface="Karla" charset="0"/>
                        <a:cs typeface="Karla" charset="0"/>
                      </a:rPr>
                      <m:t>(</m:t>
                    </m:r>
                    <m:r>
                      <a:rPr lang="en-US" sz="2400" i="1">
                        <a:latin typeface="Cambria Math" charset="0"/>
                        <a:ea typeface="Karla" charset="0"/>
                        <a:cs typeface="Karla" charset="0"/>
                      </a:rPr>
                      <m:t>𝑥</m:t>
                    </m:r>
                    <m:r>
                      <a:rPr lang="en-US" sz="2400" i="1">
                        <a:latin typeface="Cambria Math" charset="0"/>
                        <a:ea typeface="Karla" charset="0"/>
                        <a:cs typeface="Karla" charset="0"/>
                      </a:rPr>
                      <m:t>)</m:t>
                    </m:r>
                  </m:oMath>
                </a14:m>
                <a:r>
                  <a:rPr lang="en-US" sz="2400" dirty="0"/>
                  <a:t>.</a:t>
                </a:r>
              </a:p>
              <a:p>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3415" y="1177758"/>
                <a:ext cx="10327008" cy="4395139"/>
              </a:xfrm>
              <a:blipFill rotWithShape="0">
                <a:blip r:embed="rId2"/>
                <a:stretch>
                  <a:fillRect l="-945" t="-1387" r="-1299"/>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pPr/>
              <a:t>5</a:t>
            </a:fld>
            <a:endParaRPr lang="en-US" dirty="0"/>
          </a:p>
        </p:txBody>
      </p:sp>
    </p:spTree>
    <p:extLst>
      <p:ext uri="{BB962C8B-B14F-4D97-AF65-F5344CB8AC3E}">
        <p14:creationId xmlns:p14="http://schemas.microsoft.com/office/powerpoint/2010/main" val="110829405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Blending Latent Variables (</a:t>
            </a:r>
            <a:r>
              <a:rPr lang="en-US" dirty="0" err="1"/>
              <a:t>cont</a:t>
            </a:r>
            <a:r>
              <a:rPr lang="en-US" dirty="0"/>
              <a:t>)</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260502" y="1177925"/>
            <a:ext cx="3472559" cy="2111375"/>
          </a:xfrm>
        </p:spPr>
      </p:pic>
      <p:sp>
        <p:nvSpPr>
          <p:cNvPr id="4" name="Slide Number Placeholder 3"/>
          <p:cNvSpPr>
            <a:spLocks noGrp="1"/>
          </p:cNvSpPr>
          <p:nvPr>
            <p:ph type="sldNum" sz="quarter" idx="12"/>
          </p:nvPr>
        </p:nvSpPr>
        <p:spPr/>
        <p:txBody>
          <a:bodyPr/>
          <a:lstStyle/>
          <a:p>
            <a:fld id="{81B7CCDB-6D39-0547-B7B3-C80E39D6513A}" type="slidenum">
              <a:rPr lang="en-US" smtClean="0"/>
              <a:pPr/>
              <a:t>50</a:t>
            </a:fld>
            <a:endParaRPr lang="en-US"/>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64006" y="3849278"/>
            <a:ext cx="4946276" cy="1938874"/>
          </a:xfrm>
          <a:prstGeom prst="rect">
            <a:avLst/>
          </a:prstGeom>
        </p:spPr>
      </p:pic>
    </p:spTree>
    <p:extLst>
      <p:ext uri="{BB962C8B-B14F-4D97-AF65-F5344CB8AC3E}">
        <p14:creationId xmlns:p14="http://schemas.microsoft.com/office/powerpoint/2010/main" val="9708566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Applying to novel input</a:t>
            </a:r>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pPr/>
              <a:t>51</a:t>
            </a:fld>
            <a:endParaRPr lang="en-US"/>
          </a:p>
        </p:txBody>
      </p:sp>
      <p:grpSp>
        <p:nvGrpSpPr>
          <p:cNvPr id="5" name="Group 4"/>
          <p:cNvGrpSpPr/>
          <p:nvPr/>
        </p:nvGrpSpPr>
        <p:grpSpPr>
          <a:xfrm>
            <a:off x="1127312" y="2801291"/>
            <a:ext cx="9937375" cy="1363121"/>
            <a:chOff x="806826" y="3288901"/>
            <a:chExt cx="10608232" cy="1455143"/>
          </a:xfrm>
        </p:grpSpPr>
        <p:sp>
          <p:nvSpPr>
            <p:cNvPr id="6" name="Rectangle 5"/>
            <p:cNvSpPr>
              <a:spLocks noChangeAspect="1"/>
            </p:cNvSpPr>
            <p:nvPr/>
          </p:nvSpPr>
          <p:spPr>
            <a:xfrm>
              <a:off x="1365273" y="3288901"/>
              <a:ext cx="1444752" cy="1440262"/>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1">
                      <a:lumMod val="75000"/>
                      <a:lumOff val="25000"/>
                    </a:schemeClr>
                  </a:solidFill>
                </a:rPr>
                <a:t>512 neurons</a:t>
              </a:r>
            </a:p>
          </p:txBody>
        </p:sp>
        <p:cxnSp>
          <p:nvCxnSpPr>
            <p:cNvPr id="7" name="Straight Arrow Connector 6"/>
            <p:cNvCxnSpPr/>
            <p:nvPr/>
          </p:nvCxnSpPr>
          <p:spPr>
            <a:xfrm>
              <a:off x="806826" y="4023913"/>
              <a:ext cx="458941"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8" name="Rectangle 7"/>
            <p:cNvSpPr>
              <a:spLocks noChangeAspect="1"/>
            </p:cNvSpPr>
            <p:nvPr/>
          </p:nvSpPr>
          <p:spPr>
            <a:xfrm>
              <a:off x="7797512" y="3288901"/>
              <a:ext cx="1444752" cy="1440262"/>
            </a:xfrm>
            <a:prstGeom prst="rect">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1">
                      <a:lumMod val="75000"/>
                      <a:lumOff val="25000"/>
                    </a:schemeClr>
                  </a:solidFill>
                </a:rPr>
                <a:t>512neurons</a:t>
              </a:r>
            </a:p>
          </p:txBody>
        </p:sp>
        <p:sp>
          <p:nvSpPr>
            <p:cNvPr id="9" name="Rectangle 8"/>
            <p:cNvSpPr>
              <a:spLocks noChangeAspect="1"/>
            </p:cNvSpPr>
            <p:nvPr/>
          </p:nvSpPr>
          <p:spPr>
            <a:xfrm>
              <a:off x="2936425" y="3303782"/>
              <a:ext cx="1444752" cy="1440262"/>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1">
                      <a:lumMod val="75000"/>
                      <a:lumOff val="25000"/>
                    </a:schemeClr>
                  </a:solidFill>
                </a:rPr>
                <a:t>256 neurons</a:t>
              </a:r>
            </a:p>
          </p:txBody>
        </p:sp>
        <p:sp>
          <p:nvSpPr>
            <p:cNvPr id="10" name="Rectangle 9"/>
            <p:cNvSpPr>
              <a:spLocks noChangeAspect="1"/>
            </p:cNvSpPr>
            <p:nvPr/>
          </p:nvSpPr>
          <p:spPr>
            <a:xfrm>
              <a:off x="4525411" y="3303782"/>
              <a:ext cx="1444752" cy="1440262"/>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1">
                      <a:lumMod val="75000"/>
                      <a:lumOff val="25000"/>
                    </a:schemeClr>
                  </a:solidFill>
                </a:rPr>
                <a:t>20 neurons</a:t>
              </a:r>
            </a:p>
          </p:txBody>
        </p:sp>
        <p:sp>
          <p:nvSpPr>
            <p:cNvPr id="11" name="Rectangle 10"/>
            <p:cNvSpPr>
              <a:spLocks noChangeAspect="1"/>
            </p:cNvSpPr>
            <p:nvPr/>
          </p:nvSpPr>
          <p:spPr>
            <a:xfrm>
              <a:off x="6208526" y="3290335"/>
              <a:ext cx="1444752" cy="1440262"/>
            </a:xfrm>
            <a:prstGeom prst="rect">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1">
                      <a:lumMod val="75000"/>
                      <a:lumOff val="25000"/>
                    </a:schemeClr>
                  </a:solidFill>
                </a:rPr>
                <a:t>256 neurons</a:t>
              </a:r>
            </a:p>
          </p:txBody>
        </p:sp>
        <p:sp>
          <p:nvSpPr>
            <p:cNvPr id="12" name="Rectangle 11"/>
            <p:cNvSpPr>
              <a:spLocks noChangeAspect="1"/>
            </p:cNvSpPr>
            <p:nvPr/>
          </p:nvSpPr>
          <p:spPr>
            <a:xfrm>
              <a:off x="9368664" y="3303782"/>
              <a:ext cx="1444752" cy="1440262"/>
            </a:xfrm>
            <a:prstGeom prst="rect">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1">
                      <a:lumMod val="75000"/>
                      <a:lumOff val="25000"/>
                    </a:schemeClr>
                  </a:solidFill>
                </a:rPr>
                <a:t>784 neurons</a:t>
              </a:r>
            </a:p>
          </p:txBody>
        </p:sp>
        <p:cxnSp>
          <p:nvCxnSpPr>
            <p:cNvPr id="13" name="Straight Arrow Connector 12"/>
            <p:cNvCxnSpPr/>
            <p:nvPr/>
          </p:nvCxnSpPr>
          <p:spPr>
            <a:xfrm>
              <a:off x="10956117" y="3991297"/>
              <a:ext cx="458941"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pic>
        <p:nvPicPr>
          <p:cNvPr id="17" name="Picture 16"/>
          <p:cNvPicPr>
            <a:picLocks noChangeAspect="1"/>
          </p:cNvPicPr>
          <p:nvPr/>
        </p:nvPicPr>
        <p:blipFill>
          <a:blip r:embed="rId2"/>
          <a:stretch>
            <a:fillRect/>
          </a:stretch>
        </p:blipFill>
        <p:spPr>
          <a:xfrm>
            <a:off x="11156083" y="2942167"/>
            <a:ext cx="968980" cy="973666"/>
          </a:xfrm>
          <a:prstGeom prst="rect">
            <a:avLst/>
          </a:prstGeom>
        </p:spPr>
      </p:pic>
      <p:pic>
        <p:nvPicPr>
          <p:cNvPr id="18" name="Picture 17"/>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Lst>
          </a:blip>
          <a:stretch>
            <a:fillRect/>
          </a:stretch>
        </p:blipFill>
        <p:spPr>
          <a:xfrm>
            <a:off x="119447" y="3067228"/>
            <a:ext cx="957142" cy="957142"/>
          </a:xfrm>
          <a:prstGeom prst="rect">
            <a:avLst/>
          </a:prstGeom>
        </p:spPr>
      </p:pic>
    </p:spTree>
    <p:extLst>
      <p:ext uri="{BB962C8B-B14F-4D97-AF65-F5344CB8AC3E}">
        <p14:creationId xmlns:p14="http://schemas.microsoft.com/office/powerpoint/2010/main" val="185423887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Convolutional Autoencoders</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79650" y="1197820"/>
            <a:ext cx="10326687" cy="1237867"/>
          </a:xfrm>
        </p:spPr>
      </p:pic>
      <p:sp>
        <p:nvSpPr>
          <p:cNvPr id="4" name="Slide Number Placeholder 3"/>
          <p:cNvSpPr>
            <a:spLocks noGrp="1"/>
          </p:cNvSpPr>
          <p:nvPr>
            <p:ph type="sldNum" sz="quarter" idx="12"/>
          </p:nvPr>
        </p:nvSpPr>
        <p:spPr/>
        <p:txBody>
          <a:bodyPr/>
          <a:lstStyle/>
          <a:p>
            <a:fld id="{81B7CCDB-6D39-0547-B7B3-C80E39D6513A}" type="slidenum">
              <a:rPr lang="en-US" smtClean="0"/>
              <a:pPr/>
              <a:t>52</a:t>
            </a:fld>
            <a:endParaRPr lang="en-US"/>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4120" y="2941918"/>
            <a:ext cx="7223760" cy="3084576"/>
          </a:xfrm>
          <a:prstGeom prst="rect">
            <a:avLst/>
          </a:prstGeom>
        </p:spPr>
      </p:pic>
    </p:spTree>
    <p:extLst>
      <p:ext uri="{BB962C8B-B14F-4D97-AF65-F5344CB8AC3E}">
        <p14:creationId xmlns:p14="http://schemas.microsoft.com/office/powerpoint/2010/main" val="39632199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Denoising</a:t>
            </a:r>
          </a:p>
        </p:txBody>
      </p:sp>
      <p:sp>
        <p:nvSpPr>
          <p:cNvPr id="3" name="Content Placeholder 2"/>
          <p:cNvSpPr>
            <a:spLocks noGrp="1"/>
          </p:cNvSpPr>
          <p:nvPr>
            <p:ph idx="1"/>
          </p:nvPr>
        </p:nvSpPr>
        <p:spPr/>
        <p:txBody>
          <a:bodyPr/>
          <a:lstStyle/>
          <a:p>
            <a:r>
              <a:rPr lang="en-US"/>
              <a:t>A popular use of autoencoders is to remove noise from samples. </a:t>
            </a:r>
          </a:p>
        </p:txBody>
      </p:sp>
      <p:sp>
        <p:nvSpPr>
          <p:cNvPr id="4" name="Slide Number Placeholder 3"/>
          <p:cNvSpPr>
            <a:spLocks noGrp="1"/>
          </p:cNvSpPr>
          <p:nvPr>
            <p:ph type="sldNum" sz="quarter" idx="12"/>
          </p:nvPr>
        </p:nvSpPr>
        <p:spPr/>
        <p:txBody>
          <a:bodyPr/>
          <a:lstStyle/>
          <a:p>
            <a:fld id="{81B7CCDB-6D39-0547-B7B3-C80E39D6513A}" type="slidenum">
              <a:rPr lang="en-US" smtClean="0"/>
              <a:pPr/>
              <a:t>53</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0639" y="2638611"/>
            <a:ext cx="9052560" cy="2368296"/>
          </a:xfrm>
          <a:prstGeom prst="rect">
            <a:avLst/>
          </a:prstGeom>
        </p:spPr>
      </p:pic>
    </p:spTree>
    <p:extLst>
      <p:ext uri="{BB962C8B-B14F-4D97-AF65-F5344CB8AC3E}">
        <p14:creationId xmlns:p14="http://schemas.microsoft.com/office/powerpoint/2010/main" val="209378142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Denoising (</a:t>
            </a:r>
            <a:r>
              <a:rPr lang="en-US" err="1"/>
              <a:t>cont</a:t>
            </a:r>
            <a:r>
              <a:rPr lang="en-US"/>
              <a:t>)</a:t>
            </a:r>
          </a:p>
        </p:txBody>
      </p:sp>
      <p:sp>
        <p:nvSpPr>
          <p:cNvPr id="3" name="Content Placeholder 2"/>
          <p:cNvSpPr>
            <a:spLocks noGrp="1"/>
          </p:cNvSpPr>
          <p:nvPr>
            <p:ph idx="1"/>
          </p:nvPr>
        </p:nvSpPr>
        <p:spPr>
          <a:xfrm>
            <a:off x="752204" y="2646727"/>
            <a:ext cx="10327008" cy="2111143"/>
          </a:xfrm>
        </p:spPr>
        <p:txBody>
          <a:bodyPr/>
          <a:lstStyle/>
          <a:p>
            <a:r>
              <a:rPr lang="en-US" dirty="0"/>
              <a:t>Note that we start with a clean image, add noise and train our networks to return a clean decoded image. </a:t>
            </a:r>
          </a:p>
        </p:txBody>
      </p:sp>
      <p:sp>
        <p:nvSpPr>
          <p:cNvPr id="4" name="Slide Number Placeholder 3"/>
          <p:cNvSpPr>
            <a:spLocks noGrp="1"/>
          </p:cNvSpPr>
          <p:nvPr>
            <p:ph type="sldNum" sz="quarter" idx="12"/>
          </p:nvPr>
        </p:nvSpPr>
        <p:spPr/>
        <p:txBody>
          <a:bodyPr/>
          <a:lstStyle/>
          <a:p>
            <a:fld id="{81B7CCDB-6D39-0547-B7B3-C80E39D6513A}" type="slidenum">
              <a:rPr lang="en-US" smtClean="0"/>
              <a:pPr/>
              <a:t>54</a:t>
            </a:fld>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2833" y="1156446"/>
            <a:ext cx="10961507" cy="1317642"/>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61706" y="3611603"/>
            <a:ext cx="7223760" cy="3084576"/>
          </a:xfrm>
          <a:prstGeom prst="rect">
            <a:avLst/>
          </a:prstGeom>
        </p:spPr>
      </p:pic>
    </p:spTree>
    <p:extLst>
      <p:ext uri="{BB962C8B-B14F-4D97-AF65-F5344CB8AC3E}">
        <p14:creationId xmlns:p14="http://schemas.microsoft.com/office/powerpoint/2010/main" val="162014239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Sparse Autoencoder</a:t>
            </a:r>
          </a:p>
        </p:txBody>
      </p:sp>
      <p:sp>
        <p:nvSpPr>
          <p:cNvPr id="4" name="Slide Number Placeholder 3"/>
          <p:cNvSpPr>
            <a:spLocks noGrp="1"/>
          </p:cNvSpPr>
          <p:nvPr>
            <p:ph type="sldNum" sz="quarter" idx="12"/>
          </p:nvPr>
        </p:nvSpPr>
        <p:spPr/>
        <p:txBody>
          <a:bodyPr/>
          <a:lstStyle/>
          <a:p>
            <a:fld id="{81B7CCDB-6D39-0547-B7B3-C80E39D6513A}" type="slidenum">
              <a:rPr lang="en-US" smtClean="0"/>
              <a:pPr/>
              <a:t>55</a:t>
            </a:fld>
            <a:endParaRPr lang="en-US"/>
          </a:p>
        </p:txBody>
      </p:sp>
      <p:sp>
        <p:nvSpPr>
          <p:cNvPr id="7" name="TextBox 6"/>
          <p:cNvSpPr txBox="1"/>
          <p:nvPr/>
        </p:nvSpPr>
        <p:spPr>
          <a:xfrm>
            <a:off x="566737" y="1283073"/>
            <a:ext cx="10728792" cy="1569660"/>
          </a:xfrm>
          <a:prstGeom prst="rect">
            <a:avLst/>
          </a:prstGeom>
          <a:noFill/>
        </p:spPr>
        <p:txBody>
          <a:bodyPr wrap="square" rtlCol="0">
            <a:spAutoFit/>
          </a:bodyPr>
          <a:lstStyle/>
          <a:p>
            <a:pPr marL="342900" indent="-342900">
              <a:buFont typeface="Arial" charset="0"/>
              <a:buChar char="•"/>
            </a:pPr>
            <a:r>
              <a:rPr lang="en-US" sz="2400" dirty="0">
                <a:solidFill>
                  <a:schemeClr val="tx1">
                    <a:lumMod val="75000"/>
                    <a:lumOff val="25000"/>
                  </a:schemeClr>
                </a:solidFill>
                <a:latin typeface="Karla" charset="0"/>
                <a:ea typeface="Karla" charset="0"/>
                <a:cs typeface="Karla" charset="0"/>
              </a:rPr>
              <a:t>We’ve assumed so far that the size of the bottleneck is smaller than the size of the inputs – this is called an </a:t>
            </a:r>
            <a:r>
              <a:rPr lang="en-US" sz="2400" b="1" dirty="0">
                <a:solidFill>
                  <a:schemeClr val="tx1">
                    <a:lumMod val="75000"/>
                    <a:lumOff val="25000"/>
                  </a:schemeClr>
                </a:solidFill>
                <a:latin typeface="Karla" charset="0"/>
                <a:ea typeface="Karla" charset="0"/>
                <a:cs typeface="Karla" charset="0"/>
              </a:rPr>
              <a:t>undercomplete autoencoder</a:t>
            </a:r>
          </a:p>
          <a:p>
            <a:pPr marL="342900" indent="-342900">
              <a:buFont typeface="Arial" charset="0"/>
              <a:buChar char="•"/>
            </a:pPr>
            <a:r>
              <a:rPr lang="en-US" sz="2400" dirty="0">
                <a:solidFill>
                  <a:schemeClr val="tx1">
                    <a:lumMod val="75000"/>
                    <a:lumOff val="25000"/>
                  </a:schemeClr>
                </a:solidFill>
                <a:latin typeface="Karla" charset="0"/>
                <a:ea typeface="Karla" charset="0"/>
                <a:cs typeface="Karla" charset="0"/>
              </a:rPr>
              <a:t>The case in which the size of the bottleneck is greater than or equal to the number of inputs we call an </a:t>
            </a:r>
            <a:r>
              <a:rPr lang="en-US" sz="2400" b="1" dirty="0">
                <a:solidFill>
                  <a:schemeClr val="tx1">
                    <a:lumMod val="75000"/>
                    <a:lumOff val="25000"/>
                  </a:schemeClr>
                </a:solidFill>
                <a:latin typeface="Karla" charset="0"/>
                <a:ea typeface="Karla" charset="0"/>
                <a:cs typeface="Karla" charset="0"/>
              </a:rPr>
              <a:t>overcomplete autoencoder</a:t>
            </a:r>
          </a:p>
        </p:txBody>
      </p:sp>
      <p:pic>
        <p:nvPicPr>
          <p:cNvPr id="14" name="Picture 13">
            <a:extLst>
              <a:ext uri="{FF2B5EF4-FFF2-40B4-BE49-F238E27FC236}">
                <a16:creationId xmlns:a16="http://schemas.microsoft.com/office/drawing/2014/main" id="{0B82D8A2-3B83-43CF-AF51-CBC50A5D8FA0}"/>
              </a:ext>
            </a:extLst>
          </p:cNvPr>
          <p:cNvPicPr>
            <a:picLocks noChangeAspect="1"/>
          </p:cNvPicPr>
          <p:nvPr/>
        </p:nvPicPr>
        <p:blipFill>
          <a:blip r:embed="rId2"/>
          <a:stretch>
            <a:fillRect/>
          </a:stretch>
        </p:blipFill>
        <p:spPr>
          <a:xfrm rot="10800000" flipH="1">
            <a:off x="5667270" y="3429719"/>
            <a:ext cx="3912572" cy="2120278"/>
          </a:xfrm>
          <a:prstGeom prst="rect">
            <a:avLst/>
          </a:prstGeom>
        </p:spPr>
      </p:pic>
      <p:pic>
        <p:nvPicPr>
          <p:cNvPr id="16" name="Picture 15">
            <a:extLst>
              <a:ext uri="{FF2B5EF4-FFF2-40B4-BE49-F238E27FC236}">
                <a16:creationId xmlns:a16="http://schemas.microsoft.com/office/drawing/2014/main" id="{3AC7966E-0621-44EF-9B78-D909B6977090}"/>
              </a:ext>
            </a:extLst>
          </p:cNvPr>
          <p:cNvPicPr>
            <a:picLocks noChangeAspect="1"/>
          </p:cNvPicPr>
          <p:nvPr/>
        </p:nvPicPr>
        <p:blipFill>
          <a:blip r:embed="rId3"/>
          <a:stretch>
            <a:fillRect/>
          </a:stretch>
        </p:blipFill>
        <p:spPr>
          <a:xfrm>
            <a:off x="1059774" y="2954216"/>
            <a:ext cx="4316095" cy="2841172"/>
          </a:xfrm>
          <a:prstGeom prst="rect">
            <a:avLst/>
          </a:prstGeom>
        </p:spPr>
      </p:pic>
    </p:spTree>
    <p:extLst>
      <p:ext uri="{BB962C8B-B14F-4D97-AF65-F5344CB8AC3E}">
        <p14:creationId xmlns:p14="http://schemas.microsoft.com/office/powerpoint/2010/main" val="1569012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Sparse Autoencoder (</a:t>
            </a:r>
            <a:r>
              <a:rPr lang="en-US" dirty="0" err="1"/>
              <a:t>cont</a:t>
            </a:r>
            <a:r>
              <a:rPr lang="en-US" dirty="0"/>
              <a:t>)</a:t>
            </a:r>
          </a:p>
        </p:txBody>
      </p:sp>
      <p:sp>
        <p:nvSpPr>
          <p:cNvPr id="4" name="Slide Number Placeholder 3"/>
          <p:cNvSpPr>
            <a:spLocks noGrp="1"/>
          </p:cNvSpPr>
          <p:nvPr>
            <p:ph type="sldNum" sz="quarter" idx="12"/>
          </p:nvPr>
        </p:nvSpPr>
        <p:spPr/>
        <p:txBody>
          <a:bodyPr/>
          <a:lstStyle/>
          <a:p>
            <a:fld id="{81B7CCDB-6D39-0547-B7B3-C80E39D6513A}" type="slidenum">
              <a:rPr lang="en-US" smtClean="0"/>
              <a:pPr/>
              <a:t>56</a:t>
            </a:fld>
            <a:endParaRPr lang="en-US"/>
          </a:p>
        </p:txBody>
      </p:sp>
      <p:sp>
        <p:nvSpPr>
          <p:cNvPr id="8" name="Slide Number Placeholder 1">
            <a:extLst>
              <a:ext uri="{FF2B5EF4-FFF2-40B4-BE49-F238E27FC236}">
                <a16:creationId xmlns:a16="http://schemas.microsoft.com/office/drawing/2014/main" id="{CFA09A6E-8BC4-4366-ACE4-CB054A58CD55}"/>
              </a:ext>
            </a:extLst>
          </p:cNvPr>
          <p:cNvSpPr txBox="1">
            <a:spLocks/>
          </p:cNvSpPr>
          <p:nvPr/>
        </p:nvSpPr>
        <p:spPr>
          <a:xfrm>
            <a:off x="8737600" y="5706760"/>
            <a:ext cx="28448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A13833A1-46C9-FB45-812F-A8AC7B5136EB}" type="slidenum">
              <a:rPr lang="en-US" smtClean="0"/>
              <a:pPr/>
              <a:t>56</a:t>
            </a:fld>
            <a:endParaRPr lang="en-US"/>
          </a:p>
        </p:txBody>
      </p:sp>
      <p:pic>
        <p:nvPicPr>
          <p:cNvPr id="9" name="Picture 8">
            <a:extLst>
              <a:ext uri="{FF2B5EF4-FFF2-40B4-BE49-F238E27FC236}">
                <a16:creationId xmlns:a16="http://schemas.microsoft.com/office/drawing/2014/main" id="{C8678E73-04FA-48B2-9373-E847764F47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82026" y="4020926"/>
            <a:ext cx="4711148" cy="2011680"/>
          </a:xfrm>
          <a:prstGeom prst="rect">
            <a:avLst/>
          </a:prstGeom>
        </p:spPr>
      </p:pic>
      <p:pic>
        <p:nvPicPr>
          <p:cNvPr id="11" name="Picture 10">
            <a:extLst>
              <a:ext uri="{FF2B5EF4-FFF2-40B4-BE49-F238E27FC236}">
                <a16:creationId xmlns:a16="http://schemas.microsoft.com/office/drawing/2014/main" id="{A731F072-8E2C-4E1A-8C25-0567BAB6C1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82026" y="1889214"/>
            <a:ext cx="4711148" cy="2011680"/>
          </a:xfrm>
          <a:prstGeom prst="rect">
            <a:avLst/>
          </a:prstGeom>
        </p:spPr>
      </p:pic>
      <p:sp>
        <p:nvSpPr>
          <p:cNvPr id="12" name="TextBox 11">
            <a:extLst>
              <a:ext uri="{FF2B5EF4-FFF2-40B4-BE49-F238E27FC236}">
                <a16:creationId xmlns:a16="http://schemas.microsoft.com/office/drawing/2014/main" id="{082903F0-C4A8-497C-B5B4-B8ED59FDA748}"/>
              </a:ext>
            </a:extLst>
          </p:cNvPr>
          <p:cNvSpPr txBox="1"/>
          <p:nvPr/>
        </p:nvSpPr>
        <p:spPr>
          <a:xfrm>
            <a:off x="729043" y="2625211"/>
            <a:ext cx="2380780" cy="400110"/>
          </a:xfrm>
          <a:prstGeom prst="rect">
            <a:avLst/>
          </a:prstGeom>
          <a:noFill/>
        </p:spPr>
        <p:txBody>
          <a:bodyPr wrap="none" rtlCol="0">
            <a:spAutoFit/>
          </a:bodyPr>
          <a:lstStyle/>
          <a:p>
            <a:r>
              <a:rPr lang="en-US" sz="2000" dirty="0">
                <a:latin typeface="Karla" charset="0"/>
                <a:ea typeface="Karla" charset="0"/>
                <a:cs typeface="Karla" charset="0"/>
              </a:rPr>
              <a:t>20 latent variables</a:t>
            </a:r>
          </a:p>
        </p:txBody>
      </p:sp>
      <p:sp>
        <p:nvSpPr>
          <p:cNvPr id="13" name="TextBox 12">
            <a:extLst>
              <a:ext uri="{FF2B5EF4-FFF2-40B4-BE49-F238E27FC236}">
                <a16:creationId xmlns:a16="http://schemas.microsoft.com/office/drawing/2014/main" id="{EA707BA2-8551-4201-9952-261C783C99AF}"/>
              </a:ext>
            </a:extLst>
          </p:cNvPr>
          <p:cNvSpPr txBox="1"/>
          <p:nvPr/>
        </p:nvSpPr>
        <p:spPr>
          <a:xfrm>
            <a:off x="729043" y="4746503"/>
            <a:ext cx="2289409" cy="400110"/>
          </a:xfrm>
          <a:prstGeom prst="rect">
            <a:avLst/>
          </a:prstGeom>
          <a:noFill/>
        </p:spPr>
        <p:txBody>
          <a:bodyPr wrap="none" rtlCol="0">
            <a:spAutoFit/>
          </a:bodyPr>
          <a:lstStyle/>
          <a:p>
            <a:r>
              <a:rPr lang="en-US" sz="2000">
                <a:latin typeface="Karla" charset="0"/>
                <a:ea typeface="Karla" charset="0"/>
                <a:cs typeface="Karla" charset="0"/>
              </a:rPr>
              <a:t>2  latent variables</a:t>
            </a:r>
          </a:p>
        </p:txBody>
      </p:sp>
      <p:sp>
        <p:nvSpPr>
          <p:cNvPr id="14" name="TextBox 13">
            <a:extLst>
              <a:ext uri="{FF2B5EF4-FFF2-40B4-BE49-F238E27FC236}">
                <a16:creationId xmlns:a16="http://schemas.microsoft.com/office/drawing/2014/main" id="{B7708E0B-5B2F-40B1-8BDA-10B96687E2B4}"/>
              </a:ext>
            </a:extLst>
          </p:cNvPr>
          <p:cNvSpPr txBox="1"/>
          <p:nvPr/>
        </p:nvSpPr>
        <p:spPr>
          <a:xfrm>
            <a:off x="4841528" y="2245461"/>
            <a:ext cx="1000595" cy="369332"/>
          </a:xfrm>
          <a:prstGeom prst="rect">
            <a:avLst/>
          </a:prstGeom>
          <a:noFill/>
        </p:spPr>
        <p:txBody>
          <a:bodyPr wrap="none" rtlCol="0">
            <a:spAutoFit/>
          </a:bodyPr>
          <a:lstStyle/>
          <a:p>
            <a:r>
              <a:rPr lang="en-US">
                <a:latin typeface="Karla" charset="0"/>
                <a:ea typeface="Karla" charset="0"/>
                <a:cs typeface="Karla" charset="0"/>
              </a:rPr>
              <a:t>original</a:t>
            </a:r>
          </a:p>
        </p:txBody>
      </p:sp>
      <p:sp>
        <p:nvSpPr>
          <p:cNvPr id="15" name="TextBox 14">
            <a:extLst>
              <a:ext uri="{FF2B5EF4-FFF2-40B4-BE49-F238E27FC236}">
                <a16:creationId xmlns:a16="http://schemas.microsoft.com/office/drawing/2014/main" id="{7C51B2BC-FFD4-4CA9-B76F-1B0188F56765}"/>
              </a:ext>
            </a:extLst>
          </p:cNvPr>
          <p:cNvSpPr txBox="1"/>
          <p:nvPr/>
        </p:nvSpPr>
        <p:spPr>
          <a:xfrm>
            <a:off x="4504898" y="3076458"/>
            <a:ext cx="1673856" cy="369332"/>
          </a:xfrm>
          <a:prstGeom prst="rect">
            <a:avLst/>
          </a:prstGeom>
          <a:noFill/>
        </p:spPr>
        <p:txBody>
          <a:bodyPr wrap="none" rtlCol="0">
            <a:spAutoFit/>
          </a:bodyPr>
          <a:lstStyle/>
          <a:p>
            <a:r>
              <a:rPr lang="en-US">
                <a:latin typeface="Karla" charset="0"/>
                <a:ea typeface="Karla" charset="0"/>
                <a:cs typeface="Karla" charset="0"/>
              </a:rPr>
              <a:t>reconstructed</a:t>
            </a:r>
          </a:p>
        </p:txBody>
      </p:sp>
      <p:sp>
        <p:nvSpPr>
          <p:cNvPr id="16" name="TextBox 15">
            <a:extLst>
              <a:ext uri="{FF2B5EF4-FFF2-40B4-BE49-F238E27FC236}">
                <a16:creationId xmlns:a16="http://schemas.microsoft.com/office/drawing/2014/main" id="{BAF2F993-B28D-479C-8EEB-67796931C8C6}"/>
              </a:ext>
            </a:extLst>
          </p:cNvPr>
          <p:cNvSpPr txBox="1"/>
          <p:nvPr/>
        </p:nvSpPr>
        <p:spPr>
          <a:xfrm>
            <a:off x="4809697" y="4377171"/>
            <a:ext cx="1000595" cy="369332"/>
          </a:xfrm>
          <a:prstGeom prst="rect">
            <a:avLst/>
          </a:prstGeom>
          <a:noFill/>
        </p:spPr>
        <p:txBody>
          <a:bodyPr wrap="none" rtlCol="0">
            <a:spAutoFit/>
          </a:bodyPr>
          <a:lstStyle/>
          <a:p>
            <a:r>
              <a:rPr lang="en-US">
                <a:latin typeface="Karla" charset="0"/>
                <a:ea typeface="Karla" charset="0"/>
                <a:cs typeface="Karla" charset="0"/>
              </a:rPr>
              <a:t>original</a:t>
            </a:r>
          </a:p>
        </p:txBody>
      </p:sp>
      <p:sp>
        <p:nvSpPr>
          <p:cNvPr id="17" name="TextBox 16">
            <a:extLst>
              <a:ext uri="{FF2B5EF4-FFF2-40B4-BE49-F238E27FC236}">
                <a16:creationId xmlns:a16="http://schemas.microsoft.com/office/drawing/2014/main" id="{6DF791E7-A915-4949-B06A-778E75043993}"/>
              </a:ext>
            </a:extLst>
          </p:cNvPr>
          <p:cNvSpPr txBox="1"/>
          <p:nvPr/>
        </p:nvSpPr>
        <p:spPr>
          <a:xfrm>
            <a:off x="4473067" y="5208168"/>
            <a:ext cx="1673856" cy="369332"/>
          </a:xfrm>
          <a:prstGeom prst="rect">
            <a:avLst/>
          </a:prstGeom>
          <a:noFill/>
        </p:spPr>
        <p:txBody>
          <a:bodyPr wrap="none" rtlCol="0">
            <a:spAutoFit/>
          </a:bodyPr>
          <a:lstStyle/>
          <a:p>
            <a:r>
              <a:rPr lang="en-US">
                <a:latin typeface="Karla" charset="0"/>
                <a:ea typeface="Karla" charset="0"/>
                <a:cs typeface="Karla" charset="0"/>
              </a:rPr>
              <a:t>reconstructed</a:t>
            </a:r>
          </a:p>
        </p:txBody>
      </p:sp>
      <p:sp>
        <p:nvSpPr>
          <p:cNvPr id="18" name="Rectangle 17">
            <a:extLst>
              <a:ext uri="{FF2B5EF4-FFF2-40B4-BE49-F238E27FC236}">
                <a16:creationId xmlns:a16="http://schemas.microsoft.com/office/drawing/2014/main" id="{00BB59A3-E384-40BE-B577-6A197DFA0F4F}"/>
              </a:ext>
            </a:extLst>
          </p:cNvPr>
          <p:cNvSpPr/>
          <p:nvPr/>
        </p:nvSpPr>
        <p:spPr>
          <a:xfrm>
            <a:off x="172995" y="1889214"/>
            <a:ext cx="11800702" cy="201168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998F204C-9E4B-4A37-9A16-0B8CEA607BFA}"/>
              </a:ext>
            </a:extLst>
          </p:cNvPr>
          <p:cNvSpPr/>
          <p:nvPr/>
        </p:nvSpPr>
        <p:spPr>
          <a:xfrm>
            <a:off x="172995" y="4009498"/>
            <a:ext cx="11800702" cy="201168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55907167-F497-4189-9E75-460FECA9E59D}"/>
              </a:ext>
            </a:extLst>
          </p:cNvPr>
          <p:cNvSpPr txBox="1"/>
          <p:nvPr/>
        </p:nvSpPr>
        <p:spPr>
          <a:xfrm>
            <a:off x="729043" y="1231392"/>
            <a:ext cx="10403938" cy="461665"/>
          </a:xfrm>
          <a:prstGeom prst="rect">
            <a:avLst/>
          </a:prstGeom>
          <a:noFill/>
        </p:spPr>
        <p:txBody>
          <a:bodyPr wrap="none" rtlCol="0">
            <a:spAutoFit/>
          </a:bodyPr>
          <a:lstStyle/>
          <a:p>
            <a:r>
              <a:rPr lang="en-US" sz="2400" dirty="0"/>
              <a:t>The size of the bottleneck (i.e. the number of latent variables) makes a difference!</a:t>
            </a:r>
          </a:p>
        </p:txBody>
      </p:sp>
    </p:spTree>
    <p:extLst>
      <p:ext uri="{BB962C8B-B14F-4D97-AF65-F5344CB8AC3E}">
        <p14:creationId xmlns:p14="http://schemas.microsoft.com/office/powerpoint/2010/main" val="189531452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Undercomplete</a:t>
            </a:r>
            <a:r>
              <a:rPr lang="en-US" dirty="0"/>
              <a:t> </a:t>
            </a:r>
            <a:r>
              <a:rPr lang="en-US" dirty="0" err="1"/>
              <a:t>Autoencoders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178011" y="1340709"/>
                <a:ext cx="8431590" cy="4525963"/>
              </a:xfrm>
            </p:spPr>
            <p:txBody>
              <a:bodyPr/>
              <a:lstStyle/>
              <a:p>
                <a:r>
                  <a:rPr lang="en-US" i="1" dirty="0"/>
                  <a:t>z </a:t>
                </a:r>
                <a:r>
                  <a:rPr lang="en-US" dirty="0"/>
                  <a:t>has </a:t>
                </a:r>
                <a:r>
                  <a:rPr lang="en-US" dirty="0">
                    <a:solidFill>
                      <a:srgbClr val="0000FF"/>
                    </a:solidFill>
                  </a:rPr>
                  <a:t>lower dimension</a:t>
                </a:r>
                <a:r>
                  <a:rPr lang="en-US" dirty="0"/>
                  <a:t> than </a:t>
                </a:r>
                <a:r>
                  <a:rPr lang="en-US" i="1" dirty="0"/>
                  <a:t>x</a:t>
                </a:r>
              </a:p>
              <a:p>
                <a:r>
                  <a:rPr lang="en-US" dirty="0"/>
                  <a:t>Must discard some information in </a:t>
                </a:r>
                <a:r>
                  <a:rPr lang="en-US" i="1" dirty="0"/>
                  <a:t>z</a:t>
                </a:r>
              </a:p>
              <a:p>
                <a:r>
                  <a:rPr lang="en-US" dirty="0"/>
                  <a:t>Learning involves minimizing </a:t>
                </a:r>
                <a:r>
                  <a:rPr lang="en-US" dirty="0">
                    <a:solidFill>
                      <a:srgbClr val="0000FF"/>
                    </a:solidFill>
                  </a:rPr>
                  <a:t>loss</a:t>
                </a:r>
                <a:r>
                  <a:rPr lang="en-US" dirty="0"/>
                  <a:t>:</a:t>
                </a:r>
              </a:p>
              <a:p>
                <a:endParaRPr lang="en-US" dirty="0"/>
              </a:p>
              <a:p>
                <a:endParaRPr lang="en-US" dirty="0"/>
              </a:p>
              <a:p>
                <a:r>
                  <a:rPr lang="en-US" i="1" dirty="0"/>
                  <a:t>L</a:t>
                </a:r>
                <a:r>
                  <a:rPr lang="en-US" dirty="0"/>
                  <a:t> is the MSE:</a:t>
                </a:r>
              </a:p>
              <a:p>
                <a:pPr algn="ctr"/>
                <a14:m>
                  <m:oMathPara xmlns:m="http://schemas.openxmlformats.org/officeDocument/2006/math">
                    <m:oMathParaPr>
                      <m:jc m:val="centerGroup"/>
                    </m:oMathParaPr>
                    <m:oMath xmlns:m="http://schemas.openxmlformats.org/officeDocument/2006/math">
                      <m:r>
                        <a:rPr lang="en-US" b="0" i="1" smtClean="0">
                          <a:latin typeface="Cambria Math" charset="0"/>
                        </a:rPr>
                        <m:t>𝐿</m:t>
                      </m:r>
                      <m:d>
                        <m:dPr>
                          <m:ctrlPr>
                            <a:rPr lang="en-US" b="0" i="1" smtClean="0">
                              <a:latin typeface="Cambria Math" panose="02040503050406030204" pitchFamily="18" charset="0"/>
                            </a:rPr>
                          </m:ctrlPr>
                        </m:dPr>
                        <m:e>
                          <m:r>
                            <a:rPr lang="en-US" b="0" i="1" smtClean="0">
                              <a:latin typeface="Cambria Math" charset="0"/>
                            </a:rPr>
                            <m:t>𝑥</m:t>
                          </m:r>
                          <m:r>
                            <a:rPr lang="en-US" b="0" i="1" smtClean="0">
                              <a:latin typeface="Cambria Math" charset="0"/>
                            </a:rPr>
                            <m:t>,</m:t>
                          </m:r>
                          <m:r>
                            <a:rPr lang="en-US" b="0" i="1" smtClean="0">
                              <a:latin typeface="Cambria Math" charset="0"/>
                            </a:rPr>
                            <m:t>𝑔</m:t>
                          </m:r>
                          <m:d>
                            <m:dPr>
                              <m:ctrlPr>
                                <a:rPr lang="en-US" b="0" i="1" smtClean="0">
                                  <a:latin typeface="Cambria Math" panose="02040503050406030204" pitchFamily="18" charset="0"/>
                                </a:rPr>
                              </m:ctrlPr>
                            </m:dPr>
                            <m:e>
                              <m:r>
                                <a:rPr lang="en-US" b="0" i="1" smtClean="0">
                                  <a:latin typeface="Cambria Math" charset="0"/>
                                </a:rPr>
                                <m:t>𝑓</m:t>
                              </m:r>
                              <m:d>
                                <m:dPr>
                                  <m:ctrlPr>
                                    <a:rPr lang="en-US" b="0" i="1" smtClean="0">
                                      <a:latin typeface="Cambria Math" panose="02040503050406030204" pitchFamily="18" charset="0"/>
                                    </a:rPr>
                                  </m:ctrlPr>
                                </m:dPr>
                                <m:e>
                                  <m:r>
                                    <a:rPr lang="en-US" b="0" i="1" smtClean="0">
                                      <a:latin typeface="Cambria Math" charset="0"/>
                                    </a:rPr>
                                    <m:t>𝑥</m:t>
                                  </m:r>
                                </m:e>
                              </m:d>
                            </m:e>
                          </m:d>
                        </m:e>
                      </m:d>
                      <m:r>
                        <a:rPr lang="en-US" b="0" i="1" smtClean="0">
                          <a:latin typeface="Cambria Math" charset="0"/>
                        </a:rPr>
                        <m:t>=</m:t>
                      </m:r>
                      <m:nary>
                        <m:naryPr>
                          <m:chr m:val="∑"/>
                          <m:supHide m:val="on"/>
                          <m:ctrlPr>
                            <a:rPr lang="en-US" b="0" i="1" smtClean="0">
                              <a:latin typeface="Cambria Math" panose="02040503050406030204" pitchFamily="18" charset="0"/>
                            </a:rPr>
                          </m:ctrlPr>
                        </m:naryPr>
                        <m:sub>
                          <m:r>
                            <a:rPr lang="en-US" b="0" i="1" smtClean="0">
                              <a:latin typeface="Cambria Math" charset="0"/>
                            </a:rPr>
                            <m:t>𝑖</m:t>
                          </m:r>
                        </m:sub>
                        <m:sup/>
                        <m:e>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charset="0"/>
                                        </a:rPr>
                                        <m:t>𝑥</m:t>
                                      </m:r>
                                    </m:e>
                                    <m:sub>
                                      <m:r>
                                        <a:rPr lang="en-US" b="0" i="1" smtClean="0">
                                          <a:latin typeface="Cambria Math" charset="0"/>
                                        </a:rPr>
                                        <m:t>𝑖</m:t>
                                      </m:r>
                                    </m:sub>
                                  </m:sSub>
                                  <m:r>
                                    <a:rPr lang="en-US" b="0" i="1" smtClean="0">
                                      <a:latin typeface="Cambria Math" charset="0"/>
                                    </a:rPr>
                                    <m:t>−</m:t>
                                  </m:r>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charset="0"/>
                                            </a:rPr>
                                            <m:t>𝑥</m:t>
                                          </m:r>
                                        </m:e>
                                      </m:acc>
                                    </m:e>
                                    <m:sub>
                                      <m:r>
                                        <a:rPr lang="en-US" b="0" i="1" smtClean="0">
                                          <a:latin typeface="Cambria Math" charset="0"/>
                                        </a:rPr>
                                        <m:t>𝑖</m:t>
                                      </m:r>
                                    </m:sub>
                                  </m:sSub>
                                </m:e>
                              </m:d>
                            </m:e>
                            <m:sup>
                              <m:r>
                                <a:rPr lang="en-US" b="0" i="1" smtClean="0">
                                  <a:latin typeface="Cambria Math" charset="0"/>
                                </a:rPr>
                                <m:t>2</m:t>
                              </m:r>
                            </m:sup>
                          </m:sSup>
                        </m:e>
                      </m:nary>
                    </m:oMath>
                  </m:oMathPara>
                </a14:m>
                <a:endParaRPr lang="en-US" b="0" dirty="0"/>
              </a:p>
              <a:p>
                <a:endParaRPr lang="en-US" dirty="0"/>
              </a:p>
              <a:p>
                <a:r>
                  <a:rPr lang="en-US" dirty="0"/>
                  <a:t>Equivalent to PCA when </a:t>
                </a:r>
                <a:r>
                  <a:rPr lang="en-US" i="1" dirty="0"/>
                  <a:t>f</a:t>
                </a:r>
                <a:r>
                  <a:rPr lang="en-US" dirty="0"/>
                  <a:t> is linear.</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178011" y="1340709"/>
                <a:ext cx="8431590" cy="4525963"/>
              </a:xfrm>
              <a:blipFill rotWithShape="0">
                <a:blip r:embed="rId2"/>
                <a:stretch>
                  <a:fillRect l="-1085" t="-1078" b="-809"/>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3AC7966E-0621-44EF-9B78-D909B6977090}"/>
              </a:ext>
            </a:extLst>
          </p:cNvPr>
          <p:cNvPicPr>
            <a:picLocks noChangeAspect="1"/>
          </p:cNvPicPr>
          <p:nvPr/>
        </p:nvPicPr>
        <p:blipFill>
          <a:blip r:embed="rId3"/>
          <a:stretch>
            <a:fillRect/>
          </a:stretch>
        </p:blipFill>
        <p:spPr>
          <a:xfrm>
            <a:off x="7612191" y="934378"/>
            <a:ext cx="3772432" cy="2483293"/>
          </a:xfrm>
          <a:prstGeom prst="rect">
            <a:avLst/>
          </a:prstGeom>
        </p:spPr>
      </p:pic>
      <p:pic>
        <p:nvPicPr>
          <p:cNvPr id="83973" name="Picture 5" descr="creen-Shot-2018-03-07-at-8.52.21-A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12191" y="3653449"/>
            <a:ext cx="3772432" cy="26442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77672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839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Overcomplete</a:t>
            </a:r>
            <a:r>
              <a:rPr lang="en-US" dirty="0"/>
              <a:t> </a:t>
            </a:r>
            <a:r>
              <a:rPr lang="en-US" dirty="0" err="1"/>
              <a:t>Autoencoders</a:t>
            </a:r>
            <a:endParaRPr lang="en-US" dirty="0"/>
          </a:p>
        </p:txBody>
      </p:sp>
      <p:sp>
        <p:nvSpPr>
          <p:cNvPr id="3" name="Content Placeholder 2"/>
          <p:cNvSpPr>
            <a:spLocks noGrp="1"/>
          </p:cNvSpPr>
          <p:nvPr>
            <p:ph idx="1"/>
          </p:nvPr>
        </p:nvSpPr>
        <p:spPr>
          <a:xfrm>
            <a:off x="1227438" y="1365423"/>
            <a:ext cx="6273114" cy="4525963"/>
          </a:xfrm>
        </p:spPr>
        <p:txBody>
          <a:bodyPr/>
          <a:lstStyle/>
          <a:p>
            <a:r>
              <a:rPr lang="en-US" i="1" dirty="0"/>
              <a:t>z </a:t>
            </a:r>
            <a:r>
              <a:rPr lang="en-US" dirty="0"/>
              <a:t>has </a:t>
            </a:r>
            <a:r>
              <a:rPr lang="en-US" dirty="0">
                <a:solidFill>
                  <a:srgbClr val="0000FF"/>
                </a:solidFill>
              </a:rPr>
              <a:t>greater dimension</a:t>
            </a:r>
            <a:r>
              <a:rPr lang="en-US" dirty="0"/>
              <a:t> than </a:t>
            </a:r>
            <a:r>
              <a:rPr lang="en-US" i="1" dirty="0"/>
              <a:t>x</a:t>
            </a:r>
          </a:p>
          <a:p>
            <a:r>
              <a:rPr lang="en-US" dirty="0"/>
              <a:t>Autoencoder may simply copy input to output without learning anything useful</a:t>
            </a:r>
          </a:p>
          <a:p>
            <a:endParaRPr lang="en-US" dirty="0"/>
          </a:p>
          <a:p>
            <a:pPr fontAlgn="base"/>
            <a:r>
              <a:rPr lang="en-US" dirty="0"/>
              <a:t>The ideal autoencoder model balances the following:</a:t>
            </a:r>
          </a:p>
          <a:p>
            <a:pPr marL="457200" indent="-457200" fontAlgn="base">
              <a:buFont typeface="+mj-lt"/>
              <a:buAutoNum type="arabicPeriod"/>
            </a:pPr>
            <a:r>
              <a:rPr lang="en-US" dirty="0"/>
              <a:t>Sensitive to the inputs enough to accurately build a reconstruction.</a:t>
            </a:r>
          </a:p>
          <a:p>
            <a:pPr marL="457200" indent="-457200" fontAlgn="base">
              <a:buFont typeface="+mj-lt"/>
              <a:buAutoNum type="arabicPeriod"/>
            </a:pPr>
            <a:r>
              <a:rPr lang="en-US" dirty="0"/>
              <a:t>Insensitive enough to the inputs that the model doesn't simply memorize or </a:t>
            </a:r>
            <a:r>
              <a:rPr lang="en-US" dirty="0" err="1"/>
              <a:t>overfit</a:t>
            </a:r>
            <a:r>
              <a:rPr lang="en-US" dirty="0"/>
              <a:t> the training data.</a:t>
            </a:r>
          </a:p>
          <a:p>
            <a:endParaRPr lang="en-US" dirty="0"/>
          </a:p>
          <a:p>
            <a:pPr fontAlgn="base"/>
            <a:r>
              <a:rPr lang="en-US" dirty="0"/>
              <a:t>.</a:t>
            </a:r>
          </a:p>
          <a:p>
            <a:endParaRPr lang="en-US" dirty="0"/>
          </a:p>
          <a:p>
            <a:endParaRPr lang="en-US" dirty="0"/>
          </a:p>
        </p:txBody>
      </p:sp>
      <p:pic>
        <p:nvPicPr>
          <p:cNvPr id="90114" name="Picture 2" descr="https://cdn-images-1.medium.com/max/1600/1*A1kd8ZHgbzdU2gxTJ5Vd6w.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00552" y="1851882"/>
            <a:ext cx="4683211" cy="32304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5257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Regularized </a:t>
            </a:r>
            <a:r>
              <a:rPr lang="en-US" dirty="0" err="1"/>
              <a:t>Autoencoders</a:t>
            </a:r>
            <a:endParaRPr lang="en-US" dirty="0"/>
          </a:p>
        </p:txBody>
      </p:sp>
      <p:sp>
        <p:nvSpPr>
          <p:cNvPr id="3" name="Content Placeholder 2"/>
          <p:cNvSpPr>
            <a:spLocks noGrp="1"/>
          </p:cNvSpPr>
          <p:nvPr>
            <p:ph idx="1"/>
          </p:nvPr>
        </p:nvSpPr>
        <p:spPr/>
        <p:txBody>
          <a:bodyPr/>
          <a:lstStyle/>
          <a:p>
            <a:endParaRPr lang="en-US" sz="2800" dirty="0"/>
          </a:p>
          <a:p>
            <a:pPr marL="342900" indent="-342900">
              <a:buFont typeface="Arial" charset="0"/>
              <a:buChar char="•"/>
            </a:pPr>
            <a:r>
              <a:rPr lang="en-US" sz="2800" dirty="0"/>
              <a:t>Sparse autoencoders</a:t>
            </a:r>
          </a:p>
          <a:p>
            <a:pPr marL="342900" indent="-342900">
              <a:buFont typeface="Arial" charset="0"/>
              <a:buChar char="•"/>
            </a:pPr>
            <a:r>
              <a:rPr lang="en-US" sz="2800" dirty="0" err="1"/>
              <a:t>Denoising</a:t>
            </a:r>
            <a:r>
              <a:rPr lang="en-US" sz="2800" dirty="0"/>
              <a:t> </a:t>
            </a:r>
            <a:r>
              <a:rPr lang="en-US" sz="2800" dirty="0" err="1"/>
              <a:t>autoencoders</a:t>
            </a:r>
            <a:endParaRPr lang="en-US" sz="2800" dirty="0"/>
          </a:p>
          <a:p>
            <a:pPr marL="342900" indent="-342900">
              <a:buFont typeface="Arial" charset="0"/>
              <a:buChar char="•"/>
            </a:pPr>
            <a:r>
              <a:rPr lang="en-US" sz="2800" dirty="0"/>
              <a:t>Autoencoders with dropout on </a:t>
            </a:r>
            <a:r>
              <a:rPr lang="en-US" sz="2800" i="1" dirty="0"/>
              <a:t>z</a:t>
            </a:r>
          </a:p>
          <a:p>
            <a:pPr marL="342900" indent="-342900">
              <a:buFont typeface="Arial" charset="0"/>
              <a:buChar char="•"/>
            </a:pPr>
            <a:r>
              <a:rPr lang="en-US" sz="2800" dirty="0"/>
              <a:t>Contractive </a:t>
            </a:r>
            <a:r>
              <a:rPr lang="en-US" sz="2800" dirty="0" err="1"/>
              <a:t>autoencoders</a:t>
            </a:r>
            <a:endParaRPr lang="en-US" sz="2800" dirty="0"/>
          </a:p>
        </p:txBody>
      </p:sp>
    </p:spTree>
    <p:extLst>
      <p:ext uri="{BB962C8B-B14F-4D97-AF65-F5344CB8AC3E}">
        <p14:creationId xmlns:p14="http://schemas.microsoft.com/office/powerpoint/2010/main" val="1114390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Representational Learning</a:t>
            </a:r>
          </a:p>
        </p:txBody>
      </p:sp>
      <p:sp>
        <p:nvSpPr>
          <p:cNvPr id="3" name="Content Placeholder 2"/>
          <p:cNvSpPr>
            <a:spLocks noGrp="1"/>
          </p:cNvSpPr>
          <p:nvPr>
            <p:ph idx="1"/>
          </p:nvPr>
        </p:nvSpPr>
        <p:spPr/>
        <p:txBody>
          <a:bodyPr/>
          <a:lstStyle/>
          <a:p>
            <a:r>
              <a:rPr lang="en-US" sz="2400" dirty="0"/>
              <a:t>Representation Matters</a:t>
            </a:r>
          </a:p>
        </p:txBody>
      </p:sp>
      <p:sp>
        <p:nvSpPr>
          <p:cNvPr id="8" name="Equation"/>
          <p:cNvSpPr txBox="1"/>
          <p:nvPr/>
        </p:nvSpPr>
        <p:spPr>
          <a:xfrm>
            <a:off x="7922689" y="1965739"/>
            <a:ext cx="65" cy="1092607"/>
          </a:xfrm>
          <a:prstGeom prst="rect">
            <a:avLst/>
          </a:prstGeom>
          <a:ln w="12700">
            <a:miter lim="400000"/>
          </a:ln>
        </p:spPr>
        <p:txBody>
          <a:bodyPr wrap="none" lIns="0" tIns="0" rIns="0" bIns="0">
            <a:spAutoFit/>
          </a:bodyPr>
          <a:lstStyle/>
          <a:p>
            <a:pPr algn="l" defTabSz="914400" latinLnBrk="1">
              <a:defRPr sz="1800">
                <a:solidFill>
                  <a:srgbClr val="000000"/>
                </a:solidFill>
              </a:defRPr>
            </a:pPr>
            <a:endParaRPr sz="7100" dirty="0">
              <a:solidFill>
                <a:srgbClr val="414141"/>
              </a:solidFill>
            </a:endParaRPr>
          </a:p>
        </p:txBody>
      </p:sp>
      <p:sp>
        <p:nvSpPr>
          <p:cNvPr id="10" name="Regression"/>
          <p:cNvSpPr txBox="1"/>
          <p:nvPr/>
        </p:nvSpPr>
        <p:spPr>
          <a:xfrm>
            <a:off x="4937495" y="2512544"/>
            <a:ext cx="102657" cy="37959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a:solidFill>
                  <a:schemeClr val="accent2">
                    <a:hueOff val="597264"/>
                    <a:satOff val="5158"/>
                    <a:lumOff val="-17289"/>
                  </a:schemeClr>
                </a:solidFill>
              </a:defRPr>
            </a:lvl1pPr>
          </a:lstStyle>
          <a:p>
            <a:endParaRPr dirty="0"/>
          </a:p>
        </p:txBody>
      </p:sp>
      <p:grpSp>
        <p:nvGrpSpPr>
          <p:cNvPr id="12" name="Group"/>
          <p:cNvGrpSpPr/>
          <p:nvPr/>
        </p:nvGrpSpPr>
        <p:grpSpPr>
          <a:xfrm>
            <a:off x="6588174" y="3917800"/>
            <a:ext cx="2257455" cy="2485888"/>
            <a:chOff x="0" y="0"/>
            <a:chExt cx="2257453" cy="2485886"/>
          </a:xfrm>
        </p:grpSpPr>
        <p:sp>
          <p:nvSpPr>
            <p:cNvPr id="13" name="Circle"/>
            <p:cNvSpPr/>
            <p:nvPr/>
          </p:nvSpPr>
          <p:spPr>
            <a:xfrm>
              <a:off x="1029616" y="928299"/>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14" name="Circle"/>
            <p:cNvSpPr/>
            <p:nvPr/>
          </p:nvSpPr>
          <p:spPr>
            <a:xfrm>
              <a:off x="1156616" y="547299"/>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15" name="Circle"/>
            <p:cNvSpPr/>
            <p:nvPr/>
          </p:nvSpPr>
          <p:spPr>
            <a:xfrm>
              <a:off x="806360" y="1317766"/>
              <a:ext cx="70910"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16" name="Circle"/>
            <p:cNvSpPr/>
            <p:nvPr/>
          </p:nvSpPr>
          <p:spPr>
            <a:xfrm>
              <a:off x="1093116" y="737799"/>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17" name="Circle"/>
            <p:cNvSpPr/>
            <p:nvPr/>
          </p:nvSpPr>
          <p:spPr>
            <a:xfrm>
              <a:off x="984160" y="1089166"/>
              <a:ext cx="70910"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18" name="Circle"/>
            <p:cNvSpPr/>
            <p:nvPr/>
          </p:nvSpPr>
          <p:spPr>
            <a:xfrm>
              <a:off x="984160" y="1279666"/>
              <a:ext cx="70910"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19" name="Circle"/>
            <p:cNvSpPr/>
            <p:nvPr/>
          </p:nvSpPr>
          <p:spPr>
            <a:xfrm>
              <a:off x="775616" y="1563299"/>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20" name="Circle"/>
            <p:cNvSpPr/>
            <p:nvPr/>
          </p:nvSpPr>
          <p:spPr>
            <a:xfrm>
              <a:off x="745983" y="1444766"/>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21" name="Circle"/>
            <p:cNvSpPr/>
            <p:nvPr/>
          </p:nvSpPr>
          <p:spPr>
            <a:xfrm>
              <a:off x="657083" y="1698766"/>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22" name="Circle"/>
            <p:cNvSpPr/>
            <p:nvPr/>
          </p:nvSpPr>
          <p:spPr>
            <a:xfrm>
              <a:off x="470816" y="1758032"/>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23" name="Line"/>
            <p:cNvSpPr/>
            <p:nvPr/>
          </p:nvSpPr>
          <p:spPr>
            <a:xfrm flipV="1">
              <a:off x="508320" y="0"/>
              <a:ext cx="1200019" cy="1917206"/>
            </a:xfrm>
            <a:prstGeom prst="line">
              <a:avLst/>
            </a:prstGeom>
            <a:noFill/>
            <a:ln w="12700" cap="flat">
              <a:solidFill>
                <a:schemeClr val="accent1">
                  <a:hueOff val="369194"/>
                  <a:satOff val="6343"/>
                  <a:lumOff val="-13963"/>
                </a:schemeClr>
              </a:solidFill>
              <a:prstDash val="solid"/>
              <a:miter lim="400000"/>
            </a:ln>
            <a:effectLst/>
          </p:spPr>
          <p:txBody>
            <a:bodyPr wrap="square" lIns="50800" tIns="50800" rIns="50800" bIns="50800" numCol="1" anchor="ctr">
              <a:noAutofit/>
            </a:bodyPr>
            <a:lstStyle/>
            <a:p>
              <a:pPr>
                <a:defRPr sz="3200"/>
              </a:pPr>
              <a:endParaRPr/>
            </a:p>
          </p:txBody>
        </p:sp>
        <mc:AlternateContent xmlns:mc="http://schemas.openxmlformats.org/markup-compatibility/2006" xmlns:a14="http://schemas.microsoft.com/office/drawing/2010/main">
          <mc:Choice Requires="a14">
            <p:sp>
              <p:nvSpPr>
                <p:cNvPr id="24" name="Equation"/>
                <p:cNvSpPr txBox="1"/>
                <p:nvPr/>
              </p:nvSpPr>
              <p:spPr>
                <a:xfrm>
                  <a:off x="0" y="151504"/>
                  <a:ext cx="189015" cy="271577"/>
                </a:xfrm>
                <a:prstGeom prst="rect">
                  <a:avLst/>
                </a:prstGeom>
                <a:noFill/>
                <a:ln w="12700" cap="flat">
                  <a:noFill/>
                  <a:miter lim="400000"/>
                </a:ln>
                <a:effectLst/>
              </p:spPr>
              <p:txBody>
                <a:bodyPr wrap="none" lIns="0" tIns="0" rIns="0" bIns="0">
                  <a:spAutoFit/>
                </a:bodyPr>
                <a:lstStyle/>
                <a:p>
                  <a:pPr algn="l" defTabSz="914400" latinLnBrk="1">
                    <a:defRPr sz="1800">
                      <a:solidFill>
                        <a:srgbClr val="000000"/>
                      </a:solidFill>
                    </a:defRPr>
                  </a:pPr>
                  <a14:m>
                    <m:oMathPara xmlns:m="http://schemas.openxmlformats.org/officeDocument/2006/math">
                      <m:oMathParaPr>
                        <m:jc m:val="centerGroup"/>
                      </m:oMathParaPr>
                      <m:oMath xmlns:m="http://schemas.openxmlformats.org/officeDocument/2006/math">
                        <m:r>
                          <a:rPr sz="3300" i="1">
                            <a:solidFill>
                              <a:srgbClr val="414040"/>
                            </a:solidFill>
                            <a:latin typeface="Cambria Math" panose="02040503050406030204" pitchFamily="18" charset="0"/>
                          </a:rPr>
                          <m:t>𝑦</m:t>
                        </m:r>
                      </m:oMath>
                    </m:oMathPara>
                  </a14:m>
                  <a:endParaRPr sz="3300">
                    <a:solidFill>
                      <a:srgbClr val="414141"/>
                    </a:solidFill>
                  </a:endParaRPr>
                </a:p>
              </p:txBody>
            </p:sp>
          </mc:Choice>
          <mc:Fallback xmlns="">
            <p:sp>
              <p:nvSpPr>
                <p:cNvPr id="24" name="Equation"/>
                <p:cNvSpPr txBox="1">
                  <a:spLocks noRot="1" noChangeAspect="1" noMove="1" noResize="1" noEditPoints="1" noAdjustHandles="1" noChangeArrowheads="1" noChangeShapeType="1" noTextEdit="1"/>
                </p:cNvSpPr>
                <p:nvPr/>
              </p:nvSpPr>
              <p:spPr>
                <a:xfrm>
                  <a:off x="0" y="151504"/>
                  <a:ext cx="189015" cy="271577"/>
                </a:xfrm>
                <a:prstGeom prst="rect">
                  <a:avLst/>
                </a:prstGeom>
                <a:blipFill rotWithShape="0">
                  <a:blip r:embed="rId2"/>
                  <a:stretch>
                    <a:fillRect l="-3226" r="-22581" b="-81818"/>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Equation"/>
                <p:cNvSpPr txBox="1"/>
                <p:nvPr/>
              </p:nvSpPr>
              <p:spPr>
                <a:xfrm>
                  <a:off x="1922426" y="1978055"/>
                  <a:ext cx="335027" cy="507831"/>
                </a:xfrm>
                <a:prstGeom prst="rect">
                  <a:avLst/>
                </a:prstGeom>
                <a:noFill/>
                <a:ln w="12700" cap="flat">
                  <a:noFill/>
                  <a:miter lim="400000"/>
                </a:ln>
                <a:effectLst/>
              </p:spPr>
              <p:txBody>
                <a:bodyPr wrap="none" lIns="0" tIns="0" rIns="0" bIns="0">
                  <a:spAutoFit/>
                </a:bodyPr>
                <a:lstStyle/>
                <a:p>
                  <a:pPr algn="l" defTabSz="914400" latinLnBrk="1">
                    <a:defRPr sz="1800">
                      <a:solidFill>
                        <a:srgbClr val="000000"/>
                      </a:solidFill>
                    </a:defRPr>
                  </a:pPr>
                  <a14:m>
                    <m:oMathPara xmlns:m="http://schemas.openxmlformats.org/officeDocument/2006/math">
                      <m:oMathParaPr>
                        <m:jc m:val="centerGroup"/>
                      </m:oMathParaPr>
                      <m:oMath xmlns:m="http://schemas.openxmlformats.org/officeDocument/2006/math">
                        <m:r>
                          <a:rPr lang="en-US" sz="3300" b="0" i="1" smtClean="0">
                            <a:solidFill>
                              <a:srgbClr val="414040"/>
                            </a:solidFill>
                            <a:latin typeface="Cambria Math" charset="0"/>
                          </a:rPr>
                          <m:t>𝑥</m:t>
                        </m:r>
                      </m:oMath>
                    </m:oMathPara>
                  </a14:m>
                  <a:endParaRPr sz="3300" dirty="0">
                    <a:solidFill>
                      <a:srgbClr val="414141"/>
                    </a:solidFill>
                  </a:endParaRPr>
                </a:p>
              </p:txBody>
            </p:sp>
          </mc:Choice>
          <mc:Fallback xmlns="">
            <p:sp>
              <p:nvSpPr>
                <p:cNvPr id="25" name="Equation"/>
                <p:cNvSpPr txBox="1">
                  <a:spLocks noRot="1" noChangeAspect="1" noMove="1" noResize="1" noEditPoints="1" noAdjustHandles="1" noChangeArrowheads="1" noChangeShapeType="1" noTextEdit="1"/>
                </p:cNvSpPr>
                <p:nvPr/>
              </p:nvSpPr>
              <p:spPr>
                <a:xfrm>
                  <a:off x="1922426" y="1978055"/>
                  <a:ext cx="335027" cy="507831"/>
                </a:xfrm>
                <a:prstGeom prst="rect">
                  <a:avLst/>
                </a:prstGeom>
                <a:blipFill rotWithShape="0">
                  <a:blip r:embed="rId3"/>
                  <a:stretch>
                    <a:fillRect/>
                  </a:stretch>
                </a:blipFill>
                <a:ln w="12700" cap="flat">
                  <a:noFill/>
                  <a:miter lim="400000"/>
                </a:ln>
                <a:effectLst/>
              </p:spPr>
              <p:txBody>
                <a:bodyPr/>
                <a:lstStyle/>
                <a:p>
                  <a:r>
                    <a:rPr lang="en-US">
                      <a:noFill/>
                    </a:rPr>
                    <a:t> </a:t>
                  </a:r>
                </a:p>
              </p:txBody>
            </p:sp>
          </mc:Fallback>
        </mc:AlternateContent>
        <p:grpSp>
          <p:nvGrpSpPr>
            <p:cNvPr id="26" name="Group"/>
            <p:cNvGrpSpPr/>
            <p:nvPr/>
          </p:nvGrpSpPr>
          <p:grpSpPr>
            <a:xfrm>
              <a:off x="288452" y="27703"/>
              <a:ext cx="1716088" cy="1879998"/>
              <a:chOff x="0" y="0"/>
              <a:chExt cx="1716087" cy="1879996"/>
            </a:xfrm>
          </p:grpSpPr>
          <p:pic>
            <p:nvPicPr>
              <p:cNvPr id="27" name="parabola.gif" descr="parabola.gif"/>
              <p:cNvPicPr>
                <a:picLocks noChangeAspect="1"/>
              </p:cNvPicPr>
              <p:nvPr/>
            </p:nvPicPr>
            <p:blipFill>
              <a:blip r:embed="rId4">
                <a:extLst/>
              </a:blip>
              <a:srcRect l="51293" t="21278" r="46954" b="17297"/>
              <a:stretch>
                <a:fillRect/>
              </a:stretch>
            </p:blipFill>
            <p:spPr>
              <a:xfrm>
                <a:off x="0" y="0"/>
                <a:ext cx="84535" cy="187999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21290"/>
                    </a:lnTo>
                    <a:cubicBezTo>
                      <a:pt x="21327" y="21291"/>
                      <a:pt x="21062" y="21298"/>
                      <a:pt x="20789" y="21299"/>
                    </a:cubicBezTo>
                    <a:lnTo>
                      <a:pt x="5679" y="21367"/>
                    </a:lnTo>
                    <a:lnTo>
                      <a:pt x="4766" y="7378"/>
                    </a:lnTo>
                    <a:cubicBezTo>
                      <a:pt x="4492" y="3442"/>
                      <a:pt x="4364" y="2630"/>
                      <a:pt x="4158" y="0"/>
                    </a:cubicBezTo>
                    <a:lnTo>
                      <a:pt x="0" y="0"/>
                    </a:lnTo>
                    <a:close/>
                  </a:path>
                </a:pathLst>
              </a:custGeom>
              <a:ln w="12700" cap="flat">
                <a:noFill/>
                <a:miter lim="400000"/>
              </a:ln>
              <a:effectLst/>
            </p:spPr>
          </p:pic>
          <p:pic>
            <p:nvPicPr>
              <p:cNvPr id="28" name="parabola.gif" descr="parabola.gif"/>
              <p:cNvPicPr>
                <a:picLocks noChangeAspect="1"/>
              </p:cNvPicPr>
              <p:nvPr/>
            </p:nvPicPr>
            <p:blipFill>
              <a:blip r:embed="rId4">
                <a:extLst/>
              </a:blip>
              <a:srcRect l="51293" t="82079" r="13673" b="17298"/>
              <a:stretch>
                <a:fillRect/>
              </a:stretch>
            </p:blipFill>
            <p:spPr>
              <a:xfrm>
                <a:off x="25400" y="1860920"/>
                <a:ext cx="1690688" cy="1905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8100"/>
                    </a:lnTo>
                    <a:cubicBezTo>
                      <a:pt x="18581" y="8011"/>
                      <a:pt x="15330" y="7890"/>
                      <a:pt x="11713" y="8100"/>
                    </a:cubicBezTo>
                    <a:cubicBezTo>
                      <a:pt x="8025" y="8315"/>
                      <a:pt x="5365" y="5208"/>
                      <a:pt x="3854" y="0"/>
                    </a:cubicBezTo>
                    <a:lnTo>
                      <a:pt x="0" y="0"/>
                    </a:lnTo>
                    <a:close/>
                  </a:path>
                </a:pathLst>
              </a:custGeom>
              <a:ln w="12700" cap="flat">
                <a:noFill/>
                <a:miter lim="400000"/>
              </a:ln>
              <a:effectLst/>
            </p:spPr>
          </p:pic>
        </p:grpSp>
      </p:grpSp>
      <p:grpSp>
        <p:nvGrpSpPr>
          <p:cNvPr id="29" name="Group"/>
          <p:cNvGrpSpPr/>
          <p:nvPr/>
        </p:nvGrpSpPr>
        <p:grpSpPr>
          <a:xfrm>
            <a:off x="2584915" y="3949138"/>
            <a:ext cx="2070699" cy="2140237"/>
            <a:chOff x="0" y="0"/>
            <a:chExt cx="2070698" cy="2140236"/>
          </a:xfrm>
        </p:grpSpPr>
        <p:sp>
          <p:nvSpPr>
            <p:cNvPr id="30" name="Circle"/>
            <p:cNvSpPr/>
            <p:nvPr/>
          </p:nvSpPr>
          <p:spPr>
            <a:xfrm>
              <a:off x="1029615" y="900627"/>
              <a:ext cx="70910"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31" name="Circle"/>
            <p:cNvSpPr/>
            <p:nvPr/>
          </p:nvSpPr>
          <p:spPr>
            <a:xfrm>
              <a:off x="1169315" y="506927"/>
              <a:ext cx="70910"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32" name="Circle"/>
            <p:cNvSpPr/>
            <p:nvPr/>
          </p:nvSpPr>
          <p:spPr>
            <a:xfrm>
              <a:off x="806360" y="1290094"/>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33" name="Circle"/>
            <p:cNvSpPr/>
            <p:nvPr/>
          </p:nvSpPr>
          <p:spPr>
            <a:xfrm>
              <a:off x="1105815" y="710127"/>
              <a:ext cx="70910"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34" name="Circle"/>
            <p:cNvSpPr/>
            <p:nvPr/>
          </p:nvSpPr>
          <p:spPr>
            <a:xfrm>
              <a:off x="984160" y="1061494"/>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35" name="Circle"/>
            <p:cNvSpPr/>
            <p:nvPr/>
          </p:nvSpPr>
          <p:spPr>
            <a:xfrm>
              <a:off x="984160" y="1251994"/>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36" name="Circle"/>
            <p:cNvSpPr/>
            <p:nvPr/>
          </p:nvSpPr>
          <p:spPr>
            <a:xfrm>
              <a:off x="775615" y="1535627"/>
              <a:ext cx="70910"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37" name="Circle"/>
            <p:cNvSpPr/>
            <p:nvPr/>
          </p:nvSpPr>
          <p:spPr>
            <a:xfrm>
              <a:off x="745982" y="1417094"/>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38" name="Circle"/>
            <p:cNvSpPr/>
            <p:nvPr/>
          </p:nvSpPr>
          <p:spPr>
            <a:xfrm>
              <a:off x="657082" y="1671094"/>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39" name="Circle"/>
            <p:cNvSpPr/>
            <p:nvPr/>
          </p:nvSpPr>
          <p:spPr>
            <a:xfrm>
              <a:off x="470815" y="1730361"/>
              <a:ext cx="70910"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mc:AlternateContent xmlns:mc="http://schemas.openxmlformats.org/markup-compatibility/2006" xmlns:a14="http://schemas.microsoft.com/office/drawing/2010/main">
          <mc:Choice Requires="a14">
            <p:sp>
              <p:nvSpPr>
                <p:cNvPr id="40" name="Equation"/>
                <p:cNvSpPr txBox="1"/>
                <p:nvPr/>
              </p:nvSpPr>
              <p:spPr>
                <a:xfrm>
                  <a:off x="0" y="123832"/>
                  <a:ext cx="189015" cy="271578"/>
                </a:xfrm>
                <a:prstGeom prst="rect">
                  <a:avLst/>
                </a:prstGeom>
                <a:noFill/>
                <a:ln w="12700" cap="flat">
                  <a:noFill/>
                  <a:miter lim="400000"/>
                </a:ln>
                <a:effectLst/>
              </p:spPr>
              <p:txBody>
                <a:bodyPr wrap="none" lIns="0" tIns="0" rIns="0" bIns="0">
                  <a:spAutoFit/>
                </a:bodyPr>
                <a:lstStyle/>
                <a:p>
                  <a:pPr algn="l" defTabSz="914400" latinLnBrk="1">
                    <a:defRPr sz="1800">
                      <a:solidFill>
                        <a:srgbClr val="000000"/>
                      </a:solidFill>
                    </a:defRPr>
                  </a:pPr>
                  <a14:m>
                    <m:oMathPara xmlns:m="http://schemas.openxmlformats.org/officeDocument/2006/math">
                      <m:oMathParaPr>
                        <m:jc m:val="centerGroup"/>
                      </m:oMathParaPr>
                      <m:oMath xmlns:m="http://schemas.openxmlformats.org/officeDocument/2006/math">
                        <m:r>
                          <a:rPr sz="3300" i="1">
                            <a:solidFill>
                              <a:srgbClr val="414040"/>
                            </a:solidFill>
                            <a:latin typeface="Cambria Math" panose="02040503050406030204" pitchFamily="18" charset="0"/>
                          </a:rPr>
                          <m:t>𝑦</m:t>
                        </m:r>
                      </m:oMath>
                    </m:oMathPara>
                  </a14:m>
                  <a:endParaRPr sz="3300">
                    <a:solidFill>
                      <a:srgbClr val="414141"/>
                    </a:solidFill>
                  </a:endParaRPr>
                </a:p>
              </p:txBody>
            </p:sp>
          </mc:Choice>
          <mc:Fallback xmlns="">
            <p:sp>
              <p:nvSpPr>
                <p:cNvPr id="40" name="Equation"/>
                <p:cNvSpPr txBox="1">
                  <a:spLocks noRot="1" noChangeAspect="1" noMove="1" noResize="1" noEditPoints="1" noAdjustHandles="1" noChangeArrowheads="1" noChangeShapeType="1" noTextEdit="1"/>
                </p:cNvSpPr>
                <p:nvPr/>
              </p:nvSpPr>
              <p:spPr>
                <a:xfrm>
                  <a:off x="0" y="123832"/>
                  <a:ext cx="189015" cy="271578"/>
                </a:xfrm>
                <a:prstGeom prst="rect">
                  <a:avLst/>
                </a:prstGeom>
                <a:blipFill rotWithShape="0">
                  <a:blip r:embed="rId5"/>
                  <a:stretch>
                    <a:fillRect r="-22581" b="-77778"/>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Equation"/>
                <p:cNvSpPr txBox="1"/>
                <p:nvPr/>
              </p:nvSpPr>
              <p:spPr>
                <a:xfrm>
                  <a:off x="1871625" y="1950384"/>
                  <a:ext cx="199074" cy="189853"/>
                </a:xfrm>
                <a:prstGeom prst="rect">
                  <a:avLst/>
                </a:prstGeom>
                <a:noFill/>
                <a:ln w="12700" cap="flat">
                  <a:noFill/>
                  <a:miter lim="400000"/>
                </a:ln>
                <a:effectLst/>
              </p:spPr>
              <p:txBody>
                <a:bodyPr wrap="none" lIns="0" tIns="0" rIns="0" bIns="0">
                  <a:spAutoFit/>
                </a:bodyPr>
                <a:lstStyle/>
                <a:p>
                  <a:pPr algn="l" defTabSz="914400" latinLnBrk="1">
                    <a:defRPr sz="1800">
                      <a:solidFill>
                        <a:srgbClr val="000000"/>
                      </a:solidFill>
                    </a:defRPr>
                  </a:pPr>
                  <a14:m>
                    <m:oMathPara xmlns:m="http://schemas.openxmlformats.org/officeDocument/2006/math">
                      <m:oMathParaPr>
                        <m:jc m:val="centerGroup"/>
                      </m:oMathParaPr>
                      <m:oMath xmlns:m="http://schemas.openxmlformats.org/officeDocument/2006/math">
                        <m:r>
                          <a:rPr sz="3300" i="1">
                            <a:solidFill>
                              <a:srgbClr val="414040"/>
                            </a:solidFill>
                            <a:latin typeface="Cambria Math" panose="02040503050406030204" pitchFamily="18" charset="0"/>
                          </a:rPr>
                          <m:t>𝑥</m:t>
                        </m:r>
                      </m:oMath>
                    </m:oMathPara>
                  </a14:m>
                  <a:endParaRPr sz="3300">
                    <a:solidFill>
                      <a:srgbClr val="414141"/>
                    </a:solidFill>
                  </a:endParaRPr>
                </a:p>
              </p:txBody>
            </p:sp>
          </mc:Choice>
          <mc:Fallback xmlns="">
            <p:sp>
              <p:nvSpPr>
                <p:cNvPr id="41" name="Equation"/>
                <p:cNvSpPr txBox="1">
                  <a:spLocks noRot="1" noChangeAspect="1" noMove="1" noResize="1" noEditPoints="1" noAdjustHandles="1" noChangeArrowheads="1" noChangeShapeType="1" noTextEdit="1"/>
                </p:cNvSpPr>
                <p:nvPr/>
              </p:nvSpPr>
              <p:spPr>
                <a:xfrm>
                  <a:off x="1871625" y="1950384"/>
                  <a:ext cx="199074" cy="189853"/>
                </a:xfrm>
                <a:prstGeom prst="rect">
                  <a:avLst/>
                </a:prstGeom>
                <a:blipFill rotWithShape="0">
                  <a:blip r:embed="rId6"/>
                  <a:stretch>
                    <a:fillRect r="-9091" b="-112903"/>
                  </a:stretch>
                </a:blipFill>
                <a:ln w="12700" cap="flat">
                  <a:noFill/>
                  <a:miter lim="400000"/>
                </a:ln>
                <a:effectLst/>
              </p:spPr>
              <p:txBody>
                <a:bodyPr/>
                <a:lstStyle/>
                <a:p>
                  <a:r>
                    <a:rPr lang="en-US">
                      <a:noFill/>
                    </a:rPr>
                    <a:t> </a:t>
                  </a:r>
                </a:p>
              </p:txBody>
            </p:sp>
          </mc:Fallback>
        </mc:AlternateContent>
        <p:grpSp>
          <p:nvGrpSpPr>
            <p:cNvPr id="42" name="Group"/>
            <p:cNvGrpSpPr/>
            <p:nvPr/>
          </p:nvGrpSpPr>
          <p:grpSpPr>
            <a:xfrm>
              <a:off x="257971" y="0"/>
              <a:ext cx="1716089" cy="1879997"/>
              <a:chOff x="0" y="0"/>
              <a:chExt cx="1716087" cy="1879996"/>
            </a:xfrm>
          </p:grpSpPr>
          <p:pic>
            <p:nvPicPr>
              <p:cNvPr id="43" name="parabola.gif" descr="parabola.gif"/>
              <p:cNvPicPr>
                <a:picLocks noChangeAspect="1"/>
              </p:cNvPicPr>
              <p:nvPr/>
            </p:nvPicPr>
            <p:blipFill>
              <a:blip r:embed="rId4">
                <a:extLst/>
              </a:blip>
              <a:srcRect l="51293" t="21278" r="46954" b="17297"/>
              <a:stretch>
                <a:fillRect/>
              </a:stretch>
            </p:blipFill>
            <p:spPr>
              <a:xfrm>
                <a:off x="0" y="0"/>
                <a:ext cx="84535" cy="187999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21290"/>
                    </a:lnTo>
                    <a:cubicBezTo>
                      <a:pt x="21327" y="21291"/>
                      <a:pt x="21062" y="21298"/>
                      <a:pt x="20789" y="21299"/>
                    </a:cubicBezTo>
                    <a:lnTo>
                      <a:pt x="5679" y="21367"/>
                    </a:lnTo>
                    <a:lnTo>
                      <a:pt x="4766" y="7378"/>
                    </a:lnTo>
                    <a:cubicBezTo>
                      <a:pt x="4492" y="3442"/>
                      <a:pt x="4364" y="2630"/>
                      <a:pt x="4158" y="0"/>
                    </a:cubicBezTo>
                    <a:lnTo>
                      <a:pt x="0" y="0"/>
                    </a:lnTo>
                    <a:close/>
                  </a:path>
                </a:pathLst>
              </a:custGeom>
              <a:ln w="12700" cap="flat">
                <a:noFill/>
                <a:miter lim="400000"/>
              </a:ln>
              <a:effectLst/>
            </p:spPr>
          </p:pic>
          <p:pic>
            <p:nvPicPr>
              <p:cNvPr id="44" name="parabola.gif" descr="parabola.gif"/>
              <p:cNvPicPr>
                <a:picLocks noChangeAspect="1"/>
              </p:cNvPicPr>
              <p:nvPr/>
            </p:nvPicPr>
            <p:blipFill>
              <a:blip r:embed="rId4">
                <a:extLst/>
              </a:blip>
              <a:srcRect l="51293" t="82079" r="13673" b="17298"/>
              <a:stretch>
                <a:fillRect/>
              </a:stretch>
            </p:blipFill>
            <p:spPr>
              <a:xfrm>
                <a:off x="25400" y="1860920"/>
                <a:ext cx="1690688" cy="1905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8100"/>
                    </a:lnTo>
                    <a:cubicBezTo>
                      <a:pt x="18581" y="8011"/>
                      <a:pt x="15330" y="7890"/>
                      <a:pt x="11713" y="8100"/>
                    </a:cubicBezTo>
                    <a:cubicBezTo>
                      <a:pt x="8025" y="8315"/>
                      <a:pt x="5365" y="5208"/>
                      <a:pt x="3854" y="0"/>
                    </a:cubicBezTo>
                    <a:lnTo>
                      <a:pt x="0" y="0"/>
                    </a:lnTo>
                    <a:close/>
                  </a:path>
                </a:pathLst>
              </a:custGeom>
              <a:ln w="12700" cap="flat">
                <a:noFill/>
                <a:miter lim="400000"/>
              </a:ln>
              <a:effectLst/>
            </p:spPr>
          </p:pic>
        </p:grpSp>
      </p:grpSp>
      <p:grpSp>
        <p:nvGrpSpPr>
          <p:cNvPr id="49" name="Group 48"/>
          <p:cNvGrpSpPr/>
          <p:nvPr/>
        </p:nvGrpSpPr>
        <p:grpSpPr>
          <a:xfrm>
            <a:off x="2842807" y="3722442"/>
            <a:ext cx="2470280" cy="2106693"/>
            <a:chOff x="2842807" y="3722442"/>
            <a:chExt cx="2470280" cy="2106693"/>
          </a:xfrm>
        </p:grpSpPr>
        <p:pic>
          <p:nvPicPr>
            <p:cNvPr id="11" name="parabola.gif" descr="parabola.gif"/>
            <p:cNvPicPr>
              <a:picLocks noChangeAspect="1"/>
            </p:cNvPicPr>
            <p:nvPr/>
          </p:nvPicPr>
          <p:blipFill>
            <a:blip r:embed="rId4">
              <a:extLst/>
            </a:blip>
            <a:srcRect l="51293" t="21278" r="13673" b="17297"/>
            <a:stretch>
              <a:fillRect/>
            </a:stretch>
          </p:blipFill>
          <p:spPr>
            <a:xfrm>
              <a:off x="2842807" y="3949137"/>
              <a:ext cx="1690689" cy="187999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21463"/>
                  </a:lnTo>
                  <a:cubicBezTo>
                    <a:pt x="18581" y="21462"/>
                    <a:pt x="15330" y="21461"/>
                    <a:pt x="11713" y="21463"/>
                  </a:cubicBezTo>
                  <a:cubicBezTo>
                    <a:pt x="6071" y="21467"/>
                    <a:pt x="2534" y="21397"/>
                    <a:pt x="2454" y="21281"/>
                  </a:cubicBezTo>
                  <a:cubicBezTo>
                    <a:pt x="2383" y="21178"/>
                    <a:pt x="2741" y="20901"/>
                    <a:pt x="3245" y="20670"/>
                  </a:cubicBezTo>
                  <a:cubicBezTo>
                    <a:pt x="5482" y="19645"/>
                    <a:pt x="8411" y="16134"/>
                    <a:pt x="10871" y="11527"/>
                  </a:cubicBezTo>
                  <a:cubicBezTo>
                    <a:pt x="12692" y="8116"/>
                    <a:pt x="14842" y="3227"/>
                    <a:pt x="15521" y="967"/>
                  </a:cubicBezTo>
                  <a:cubicBezTo>
                    <a:pt x="15608" y="676"/>
                    <a:pt x="15763" y="275"/>
                    <a:pt x="15886" y="0"/>
                  </a:cubicBezTo>
                  <a:lnTo>
                    <a:pt x="15718" y="0"/>
                  </a:lnTo>
                  <a:cubicBezTo>
                    <a:pt x="15333" y="1040"/>
                    <a:pt x="14918" y="2195"/>
                    <a:pt x="14628" y="2914"/>
                  </a:cubicBezTo>
                  <a:cubicBezTo>
                    <a:pt x="11272" y="11245"/>
                    <a:pt x="8164" y="16473"/>
                    <a:pt x="4949" y="19197"/>
                  </a:cubicBezTo>
                  <a:cubicBezTo>
                    <a:pt x="3276" y="20614"/>
                    <a:pt x="2190" y="21195"/>
                    <a:pt x="1039" y="21299"/>
                  </a:cubicBezTo>
                  <a:lnTo>
                    <a:pt x="284" y="21367"/>
                  </a:lnTo>
                  <a:lnTo>
                    <a:pt x="238" y="7378"/>
                  </a:lnTo>
                  <a:cubicBezTo>
                    <a:pt x="225" y="3442"/>
                    <a:pt x="218" y="2630"/>
                    <a:pt x="208" y="0"/>
                  </a:cubicBezTo>
                  <a:lnTo>
                    <a:pt x="0" y="0"/>
                  </a:lnTo>
                  <a:close/>
                </a:path>
              </a:pathLst>
            </a:custGeom>
            <a:ln w="12700">
              <a:miter lim="400000"/>
            </a:ln>
          </p:spPr>
        </p:pic>
        <mc:AlternateContent xmlns:mc="http://schemas.openxmlformats.org/markup-compatibility/2006" xmlns:a14="http://schemas.microsoft.com/office/drawing/2010/main">
          <mc:Choice Requires="a14">
            <p:sp>
              <p:nvSpPr>
                <p:cNvPr id="46" name="Equation"/>
                <p:cNvSpPr txBox="1"/>
                <p:nvPr/>
              </p:nvSpPr>
              <p:spPr>
                <a:xfrm>
                  <a:off x="4247815" y="3722442"/>
                  <a:ext cx="1065272" cy="442973"/>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xmlns:m="http://schemas.openxmlformats.org/officeDocument/2006/math">
                      <m:oMathParaPr>
                        <m:jc m:val="centerGroup"/>
                      </m:oMathParaPr>
                      <m:oMath xmlns:m="http://schemas.openxmlformats.org/officeDocument/2006/math">
                        <m:r>
                          <a:rPr sz="3300" i="1">
                            <a:solidFill>
                              <a:srgbClr val="414040"/>
                            </a:solidFill>
                            <a:latin typeface="Cambria Math" panose="02040503050406030204" pitchFamily="18" charset="0"/>
                          </a:rPr>
                          <m:t>𝑦</m:t>
                        </m:r>
                        <m:r>
                          <a:rPr sz="3300" i="1">
                            <a:solidFill>
                              <a:srgbClr val="414040"/>
                            </a:solidFill>
                            <a:latin typeface="Cambria Math" panose="02040503050406030204" pitchFamily="18" charset="0"/>
                          </a:rPr>
                          <m:t>=</m:t>
                        </m:r>
                        <m:sSup>
                          <m:sSupPr>
                            <m:ctrlPr>
                              <a:rPr sz="3300" i="1">
                                <a:solidFill>
                                  <a:srgbClr val="414040"/>
                                </a:solidFill>
                                <a:latin typeface="Cambria Math" panose="02040503050406030204" pitchFamily="18" charset="0"/>
                              </a:rPr>
                            </m:ctrlPr>
                          </m:sSupPr>
                          <m:e>
                            <m:r>
                              <a:rPr sz="3300" i="1">
                                <a:solidFill>
                                  <a:srgbClr val="414040"/>
                                </a:solidFill>
                                <a:latin typeface="Cambria Math" panose="02040503050406030204" pitchFamily="18" charset="0"/>
                              </a:rPr>
                              <m:t>𝑥</m:t>
                            </m:r>
                          </m:e>
                          <m:sup>
                            <m:r>
                              <a:rPr sz="3300" i="1">
                                <a:solidFill>
                                  <a:srgbClr val="414040"/>
                                </a:solidFill>
                                <a:latin typeface="Cambria Math" panose="02040503050406030204" pitchFamily="18" charset="0"/>
                              </a:rPr>
                              <m:t>2</m:t>
                            </m:r>
                          </m:sup>
                        </m:sSup>
                      </m:oMath>
                    </m:oMathPara>
                  </a14:m>
                  <a:endParaRPr sz="3300">
                    <a:solidFill>
                      <a:srgbClr val="414141"/>
                    </a:solidFill>
                  </a:endParaRPr>
                </a:p>
              </p:txBody>
            </p:sp>
          </mc:Choice>
          <mc:Fallback xmlns="">
            <p:sp>
              <p:nvSpPr>
                <p:cNvPr id="46" name="Equation"/>
                <p:cNvSpPr txBox="1">
                  <a:spLocks noRot="1" noChangeAspect="1" noMove="1" noResize="1" noEditPoints="1" noAdjustHandles="1" noChangeArrowheads="1" noChangeShapeType="1" noTextEdit="1"/>
                </p:cNvSpPr>
                <p:nvPr/>
              </p:nvSpPr>
              <p:spPr>
                <a:xfrm>
                  <a:off x="4247815" y="3722442"/>
                  <a:ext cx="1065272" cy="442973"/>
                </a:xfrm>
                <a:prstGeom prst="rect">
                  <a:avLst/>
                </a:prstGeom>
                <a:blipFill rotWithShape="0">
                  <a:blip r:embed="rId7"/>
                  <a:stretch>
                    <a:fillRect r="-11429" b="-11111"/>
                  </a:stretch>
                </a:blipFill>
                <a:ln w="12700">
                  <a:miter lim="400000"/>
                </a:ln>
              </p:spPr>
              <p:txBody>
                <a:bodyPr/>
                <a:lstStyle/>
                <a:p>
                  <a:r>
                    <a:rPr lang="en-US">
                      <a:noFill/>
                    </a:rPr>
                    <a:t> </a:t>
                  </a:r>
                </a:p>
              </p:txBody>
            </p:sp>
          </mc:Fallback>
        </mc:AlternateContent>
      </p:grpSp>
      <p:grpSp>
        <p:nvGrpSpPr>
          <p:cNvPr id="50" name="Group 49"/>
          <p:cNvGrpSpPr/>
          <p:nvPr/>
        </p:nvGrpSpPr>
        <p:grpSpPr>
          <a:xfrm>
            <a:off x="3325167" y="1848460"/>
            <a:ext cx="5343504" cy="1298130"/>
            <a:chOff x="3074448" y="1860037"/>
            <a:chExt cx="5343504" cy="1298130"/>
          </a:xfrm>
        </p:grpSpPr>
        <mc:AlternateContent xmlns:mc="http://schemas.openxmlformats.org/markup-compatibility/2006" xmlns:a14="http://schemas.microsoft.com/office/drawing/2010/main">
          <mc:Choice Requires="a14">
            <p:sp>
              <p:nvSpPr>
                <p:cNvPr id="5" name="Equation"/>
                <p:cNvSpPr txBox="1"/>
                <p:nvPr/>
              </p:nvSpPr>
              <p:spPr>
                <a:xfrm>
                  <a:off x="3074448" y="1905555"/>
                  <a:ext cx="676852" cy="1031051"/>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xmlns:m="http://schemas.openxmlformats.org/officeDocument/2006/math">
                      <m:oMathParaPr>
                        <m:jc m:val="centerGroup"/>
                      </m:oMathParaPr>
                      <m:oMath xmlns:m="http://schemas.openxmlformats.org/officeDocument/2006/math">
                        <m:r>
                          <a:rPr lang="en-US" sz="6700" b="0" i="1" smtClean="0">
                            <a:solidFill>
                              <a:srgbClr val="414141"/>
                            </a:solidFill>
                            <a:latin typeface="Cambria Math" charset="0"/>
                          </a:rPr>
                          <m:t>𝑥</m:t>
                        </m:r>
                      </m:oMath>
                    </m:oMathPara>
                  </a14:m>
                  <a:endParaRPr sz="6700" dirty="0">
                    <a:solidFill>
                      <a:srgbClr val="414141"/>
                    </a:solidFill>
                  </a:endParaRPr>
                </a:p>
              </p:txBody>
            </p:sp>
          </mc:Choice>
          <mc:Fallback xmlns="">
            <p:sp>
              <p:nvSpPr>
                <p:cNvPr id="5" name="Equation"/>
                <p:cNvSpPr txBox="1">
                  <a:spLocks noRot="1" noChangeAspect="1" noMove="1" noResize="1" noEditPoints="1" noAdjustHandles="1" noChangeArrowheads="1" noChangeShapeType="1" noTextEdit="1"/>
                </p:cNvSpPr>
                <p:nvPr/>
              </p:nvSpPr>
              <p:spPr>
                <a:xfrm>
                  <a:off x="3074448" y="1905555"/>
                  <a:ext cx="676852" cy="1031051"/>
                </a:xfrm>
                <a:prstGeom prst="rect">
                  <a:avLst/>
                </a:prstGeom>
                <a:blipFill rotWithShape="0">
                  <a:blip r:embed="rId8"/>
                  <a:stretch>
                    <a:fillRect/>
                  </a:stretch>
                </a:blipFill>
                <a:ln w="12700">
                  <a:miter lim="400000"/>
                </a:ln>
              </p:spPr>
              <p:txBody>
                <a:bodyPr/>
                <a:lstStyle/>
                <a:p>
                  <a:r>
                    <a:rPr lang="en-US">
                      <a:noFill/>
                    </a:rPr>
                    <a:t> </a:t>
                  </a:r>
                </a:p>
              </p:txBody>
            </p:sp>
          </mc:Fallback>
        </mc:AlternateContent>
        <p:sp>
          <p:nvSpPr>
            <p:cNvPr id="6" name="Rounded Rectangle"/>
            <p:cNvSpPr/>
            <p:nvPr/>
          </p:nvSpPr>
          <p:spPr>
            <a:xfrm>
              <a:off x="4735595" y="1860037"/>
              <a:ext cx="1989436" cy="1298130"/>
            </a:xfrm>
            <a:prstGeom prst="roundRect">
              <a:avLst>
                <a:gd name="adj" fmla="val 15000"/>
              </a:avLst>
            </a:prstGeom>
            <a:ln w="38100">
              <a:solidFill>
                <a:schemeClr val="accent2">
                  <a:hueOff val="-602737"/>
                  <a:satOff val="7170"/>
                  <a:lumOff val="14117"/>
                </a:schemeClr>
              </a:solidFill>
              <a:miter lim="400000"/>
            </a:ln>
          </p:spPr>
          <p:txBody>
            <a:bodyPr lIns="50800" tIns="50800" rIns="50800" bIns="50800" anchor="ctr"/>
            <a:lstStyle/>
            <a:p>
              <a:pPr>
                <a:defRPr sz="3200">
                  <a:solidFill>
                    <a:srgbClr val="FFFFFF"/>
                  </a:solidFill>
                  <a:effectLst>
                    <a:outerShdw blurRad="25400" dist="33948" dir="2700000" rotWithShape="0">
                      <a:srgbClr val="3B3936"/>
                    </a:outerShdw>
                  </a:effectLst>
                </a:defRPr>
              </a:pPr>
              <a:endParaRPr/>
            </a:p>
          </p:txBody>
        </p:sp>
        <p:sp>
          <p:nvSpPr>
            <p:cNvPr id="7" name="Line"/>
            <p:cNvSpPr/>
            <p:nvPr/>
          </p:nvSpPr>
          <p:spPr>
            <a:xfrm>
              <a:off x="3779356" y="2486440"/>
              <a:ext cx="675796" cy="0"/>
            </a:xfrm>
            <a:prstGeom prst="line">
              <a:avLst/>
            </a:prstGeom>
            <a:ln w="38100">
              <a:solidFill>
                <a:schemeClr val="accent2">
                  <a:hueOff val="-602737"/>
                  <a:satOff val="7170"/>
                  <a:lumOff val="14117"/>
                </a:schemeClr>
              </a:solidFill>
              <a:miter lim="400000"/>
              <a:tailEnd type="triangle"/>
            </a:ln>
          </p:spPr>
          <p:txBody>
            <a:bodyPr lIns="50800" tIns="50800" rIns="50800" bIns="50800" anchor="ctr"/>
            <a:lstStyle/>
            <a:p>
              <a:pPr>
                <a:defRPr sz="3200"/>
              </a:pPr>
              <a:endParaRPr/>
            </a:p>
          </p:txBody>
        </p:sp>
        <p:sp>
          <p:nvSpPr>
            <p:cNvPr id="9" name="Line"/>
            <p:cNvSpPr/>
            <p:nvPr/>
          </p:nvSpPr>
          <p:spPr>
            <a:xfrm>
              <a:off x="6954356" y="2486440"/>
              <a:ext cx="675796" cy="0"/>
            </a:xfrm>
            <a:prstGeom prst="line">
              <a:avLst/>
            </a:prstGeom>
            <a:ln w="38100">
              <a:solidFill>
                <a:schemeClr val="accent2">
                  <a:hueOff val="-602737"/>
                  <a:satOff val="7170"/>
                  <a:lumOff val="14117"/>
                </a:schemeClr>
              </a:solidFill>
              <a:miter lim="400000"/>
              <a:tailEnd type="triangle"/>
            </a:ln>
          </p:spPr>
          <p:txBody>
            <a:bodyPr lIns="50800" tIns="50800" rIns="50800" bIns="50800" anchor="ctr"/>
            <a:lstStyle/>
            <a:p>
              <a:pPr>
                <a:defRPr sz="3200"/>
              </a:pPr>
              <a:endParaRPr/>
            </a:p>
          </p:txBody>
        </p:sp>
        <p:sp>
          <p:nvSpPr>
            <p:cNvPr id="45" name="Linear"/>
            <p:cNvSpPr txBox="1"/>
            <p:nvPr/>
          </p:nvSpPr>
          <p:spPr>
            <a:xfrm>
              <a:off x="5122697" y="2158145"/>
              <a:ext cx="1116781" cy="656590"/>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a:solidFill>
                    <a:schemeClr val="accent2">
                      <a:hueOff val="597264"/>
                      <a:satOff val="5158"/>
                      <a:lumOff val="-17289"/>
                    </a:schemeClr>
                  </a:solidFill>
                </a:defRPr>
              </a:lvl1pPr>
            </a:lstStyle>
            <a:p>
              <a:pPr algn="ctr"/>
              <a:r>
                <a:t>Linear</a:t>
              </a:r>
              <a:r>
                <a:rPr lang="en-US"/>
                <a:t> </a:t>
              </a:r>
            </a:p>
            <a:p>
              <a:pPr algn="ctr"/>
              <a:r>
                <a:rPr lang="en-US" dirty="0"/>
                <a:t>Regression</a:t>
              </a:r>
              <a:endParaRPr dirty="0"/>
            </a:p>
          </p:txBody>
        </p:sp>
        <mc:AlternateContent xmlns:mc="http://schemas.openxmlformats.org/markup-compatibility/2006" xmlns:a14="http://schemas.microsoft.com/office/drawing/2010/main">
          <mc:Choice Requires="a14">
            <p:sp>
              <p:nvSpPr>
                <p:cNvPr id="48" name="Equation"/>
                <p:cNvSpPr txBox="1"/>
                <p:nvPr/>
              </p:nvSpPr>
              <p:spPr>
                <a:xfrm>
                  <a:off x="7728404" y="1909279"/>
                  <a:ext cx="689548" cy="1031051"/>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xmlns:m="http://schemas.openxmlformats.org/officeDocument/2006/math">
                      <m:oMathParaPr>
                        <m:jc m:val="centerGroup"/>
                      </m:oMathParaPr>
                      <m:oMath xmlns:m="http://schemas.openxmlformats.org/officeDocument/2006/math">
                        <m:acc>
                          <m:accPr>
                            <m:chr m:val="̂"/>
                            <m:ctrlPr>
                              <a:rPr lang="en-US" sz="6700" b="0" i="1" smtClean="0">
                                <a:solidFill>
                                  <a:srgbClr val="414141"/>
                                </a:solidFill>
                                <a:latin typeface="Cambria Math" panose="02040503050406030204" pitchFamily="18" charset="0"/>
                              </a:rPr>
                            </m:ctrlPr>
                          </m:accPr>
                          <m:e>
                            <m:r>
                              <a:rPr lang="en-US" sz="6700" b="0" i="1" smtClean="0">
                                <a:solidFill>
                                  <a:srgbClr val="414141"/>
                                </a:solidFill>
                                <a:latin typeface="Cambria Math" charset="0"/>
                              </a:rPr>
                              <m:t>𝑦</m:t>
                            </m:r>
                          </m:e>
                        </m:acc>
                      </m:oMath>
                    </m:oMathPara>
                  </a14:m>
                  <a:endParaRPr sz="6700" dirty="0">
                    <a:solidFill>
                      <a:srgbClr val="414141"/>
                    </a:solidFill>
                  </a:endParaRPr>
                </a:p>
              </p:txBody>
            </p:sp>
          </mc:Choice>
          <mc:Fallback xmlns="">
            <p:sp>
              <p:nvSpPr>
                <p:cNvPr id="48" name="Equation"/>
                <p:cNvSpPr txBox="1">
                  <a:spLocks noRot="1" noChangeAspect="1" noMove="1" noResize="1" noEditPoints="1" noAdjustHandles="1" noChangeArrowheads="1" noChangeShapeType="1" noTextEdit="1"/>
                </p:cNvSpPr>
                <p:nvPr/>
              </p:nvSpPr>
              <p:spPr>
                <a:xfrm>
                  <a:off x="7728404" y="1909279"/>
                  <a:ext cx="689548" cy="1031051"/>
                </a:xfrm>
                <a:prstGeom prst="rect">
                  <a:avLst/>
                </a:prstGeom>
                <a:blipFill rotWithShape="0">
                  <a:blip r:embed="rId9"/>
                  <a:stretch>
                    <a:fillRect/>
                  </a:stretch>
                </a:blipFill>
                <a:ln w="12700">
                  <a:miter lim="400000"/>
                </a:ln>
              </p:spPr>
              <p:txBody>
                <a:bodyPr/>
                <a:lstStyle/>
                <a:p>
                  <a:r>
                    <a:rPr lang="en-US">
                      <a:noFill/>
                    </a:rPr>
                    <a:t> </a:t>
                  </a:r>
                </a:p>
              </p:txBody>
            </p:sp>
          </mc:Fallback>
        </mc:AlternateContent>
      </p:grpSp>
    </p:spTree>
    <p:extLst>
      <p:ext uri="{BB962C8B-B14F-4D97-AF65-F5344CB8AC3E}">
        <p14:creationId xmlns:p14="http://schemas.microsoft.com/office/powerpoint/2010/main" val="808521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Regularized Autoencoders (</a:t>
            </a:r>
            <a:r>
              <a:rPr lang="en-US" dirty="0" err="1"/>
              <a:t>cont</a:t>
            </a:r>
            <a:r>
              <a:rPr lang="en-US" dirty="0"/>
              <a: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3415" y="1177760"/>
                <a:ext cx="10584228" cy="4151896"/>
              </a:xfrm>
            </p:spPr>
            <p:txBody>
              <a:bodyPr/>
              <a:lstStyle/>
              <a:p>
                <a:pPr fontAlgn="base"/>
                <a:r>
                  <a:rPr lang="en-US" dirty="0"/>
                  <a:t>This trade-off requires the model to maintain only the variations in the data required to reconstruct the input without holding on to redundancies within the input. </a:t>
                </a:r>
              </a:p>
              <a:p>
                <a:pPr fontAlgn="base"/>
                <a:r>
                  <a:rPr lang="en-US" b="1" dirty="0"/>
                  <a:t>Question</a:t>
                </a:r>
                <a:r>
                  <a:rPr lang="en-US" dirty="0"/>
                  <a:t>: How to achieve this?</a:t>
                </a:r>
              </a:p>
              <a:p>
                <a:pPr fontAlgn="base"/>
                <a:r>
                  <a:rPr lang="en-US" dirty="0"/>
                  <a:t>For most cases, this involves constructing a loss function where one term encourages our model to be sensitive to the inputs (</a:t>
                </a:r>
                <a:r>
                  <a:rPr lang="en-US" dirty="0" err="1"/>
                  <a:t>ie</a:t>
                </a:r>
                <a:r>
                  <a:rPr lang="en-US" dirty="0"/>
                  <a:t>. reconstruction loss </a:t>
                </a:r>
                <a14:m>
                  <m:oMath xmlns:m="http://schemas.openxmlformats.org/officeDocument/2006/math">
                    <m:r>
                      <a:rPr lang="en-US" b="0" i="1" smtClean="0">
                        <a:latin typeface="Cambria Math" charset="0"/>
                      </a:rPr>
                      <m:t>ℒ</m:t>
                    </m:r>
                    <m:d>
                      <m:dPr>
                        <m:ctrlPr>
                          <a:rPr lang="en-US" b="0" i="1" smtClean="0">
                            <a:latin typeface="Cambria Math" panose="02040503050406030204" pitchFamily="18" charset="0"/>
                          </a:rPr>
                        </m:ctrlPr>
                      </m:dPr>
                      <m:e>
                        <m:r>
                          <a:rPr lang="en-US" b="0" i="1" smtClean="0">
                            <a:latin typeface="Cambria Math" charset="0"/>
                          </a:rPr>
                          <m:t>𝑥</m:t>
                        </m:r>
                        <m:r>
                          <a:rPr lang="en-US" b="0" i="1" smtClean="0">
                            <a:latin typeface="Cambria Math" charset="0"/>
                          </a:rPr>
                          <m:t>,</m:t>
                        </m:r>
                        <m:acc>
                          <m:accPr>
                            <m:chr m:val="̂"/>
                            <m:ctrlPr>
                              <a:rPr lang="en-US" b="0" i="1" smtClean="0">
                                <a:latin typeface="Cambria Math" panose="02040503050406030204" pitchFamily="18" charset="0"/>
                              </a:rPr>
                            </m:ctrlPr>
                          </m:accPr>
                          <m:e>
                            <m:r>
                              <a:rPr lang="en-US" b="0" i="1" smtClean="0">
                                <a:latin typeface="Cambria Math" charset="0"/>
                              </a:rPr>
                              <m:t>𝑥</m:t>
                            </m:r>
                          </m:e>
                        </m:acc>
                      </m:e>
                    </m:d>
                  </m:oMath>
                </a14:m>
                <a:r>
                  <a:rPr lang="en-US" dirty="0"/>
                  <a:t> and a second term discourages memorization/overfitting (</a:t>
                </a:r>
                <a:r>
                  <a:rPr lang="en-US" dirty="0" err="1"/>
                  <a:t>ie</a:t>
                </a:r>
                <a:r>
                  <a:rPr lang="en-US" dirty="0"/>
                  <a:t>. an added </a:t>
                </a:r>
                <a:r>
                  <a:rPr lang="en-US" dirty="0" err="1"/>
                  <a:t>regularizer</a:t>
                </a:r>
                <a:r>
                  <a:rPr lang="en-US" dirty="0"/>
                  <a:t>).</a:t>
                </a:r>
              </a:p>
              <a:p>
                <a:pPr fontAlgn="base"/>
                <a:br>
                  <a:rPr lang="en-US" dirty="0"/>
                </a:br>
                <a14:m>
                  <m:oMathPara xmlns:m="http://schemas.openxmlformats.org/officeDocument/2006/math">
                    <m:oMathParaPr>
                      <m:jc m:val="centerGroup"/>
                    </m:oMathParaPr>
                    <m:oMath xmlns:m="http://schemas.openxmlformats.org/officeDocument/2006/math">
                      <m:r>
                        <a:rPr lang="en-US" b="0" i="1" smtClean="0">
                          <a:latin typeface="Cambria Math" charset="0"/>
                        </a:rPr>
                        <m:t>ℒ</m:t>
                      </m:r>
                      <m:d>
                        <m:dPr>
                          <m:ctrlPr>
                            <a:rPr lang="en-US" b="0" i="1" smtClean="0">
                              <a:latin typeface="Cambria Math" panose="02040503050406030204" pitchFamily="18" charset="0"/>
                            </a:rPr>
                          </m:ctrlPr>
                        </m:dPr>
                        <m:e>
                          <m:r>
                            <a:rPr lang="en-US" b="0" i="1" smtClean="0">
                              <a:latin typeface="Cambria Math" charset="0"/>
                            </a:rPr>
                            <m:t>𝑥</m:t>
                          </m:r>
                          <m:r>
                            <a:rPr lang="en-US" b="0" i="1" smtClean="0">
                              <a:latin typeface="Cambria Math" charset="0"/>
                            </a:rPr>
                            <m:t>,</m:t>
                          </m:r>
                          <m:r>
                            <a:rPr lang="en-US" b="0" i="1" smtClean="0">
                              <a:latin typeface="Cambria Math" charset="0"/>
                            </a:rPr>
                            <m:t>𝑔</m:t>
                          </m:r>
                          <m:d>
                            <m:dPr>
                              <m:ctrlPr>
                                <a:rPr lang="en-US" b="0" i="1" smtClean="0">
                                  <a:latin typeface="Cambria Math" panose="02040503050406030204" pitchFamily="18" charset="0"/>
                                </a:rPr>
                              </m:ctrlPr>
                            </m:dPr>
                            <m:e>
                              <m:r>
                                <a:rPr lang="en-US" b="0" i="1" smtClean="0">
                                  <a:latin typeface="Cambria Math" charset="0"/>
                                </a:rPr>
                                <m:t>𝑓</m:t>
                              </m:r>
                              <m:d>
                                <m:dPr>
                                  <m:ctrlPr>
                                    <a:rPr lang="en-US" b="0" i="1" smtClean="0">
                                      <a:latin typeface="Cambria Math" panose="02040503050406030204" pitchFamily="18" charset="0"/>
                                    </a:rPr>
                                  </m:ctrlPr>
                                </m:dPr>
                                <m:e>
                                  <m:r>
                                    <a:rPr lang="en-US" b="0" i="1" smtClean="0">
                                      <a:latin typeface="Cambria Math" charset="0"/>
                                    </a:rPr>
                                    <m:t>𝑥</m:t>
                                  </m:r>
                                </m:e>
                              </m:d>
                            </m:e>
                          </m:d>
                        </m:e>
                      </m:d>
                      <m:r>
                        <a:rPr lang="en-US" b="0" i="1" smtClean="0">
                          <a:latin typeface="Cambria Math" charset="0"/>
                        </a:rPr>
                        <m:t>+</m:t>
                      </m:r>
                      <m:r>
                        <m:rPr>
                          <m:sty m:val="p"/>
                        </m:rPr>
                        <a:rPr lang="en-US" b="0" i="0" smtClean="0">
                          <a:latin typeface="Cambria Math" charset="0"/>
                        </a:rPr>
                        <m:t>Ω</m:t>
                      </m:r>
                      <m:r>
                        <a:rPr lang="en-US" b="0" i="1" smtClean="0">
                          <a:latin typeface="Cambria Math" charset="0"/>
                        </a:rPr>
                        <m:t>(</m:t>
                      </m:r>
                      <m:r>
                        <a:rPr lang="en-US" b="0" i="1" smtClean="0">
                          <a:latin typeface="Cambria Math" charset="0"/>
                        </a:rPr>
                        <m:t>𝑧</m:t>
                      </m:r>
                      <m:r>
                        <a:rPr lang="en-US" b="0" i="1" smtClean="0">
                          <a:latin typeface="Cambria Math" charset="0"/>
                        </a:rPr>
                        <m:t>)</m:t>
                      </m:r>
                    </m:oMath>
                  </m:oMathPara>
                </a14:m>
                <a:endParaRPr lang="en-US" dirty="0"/>
              </a:p>
              <a:p>
                <a:endParaRPr lang="en-US" dirty="0"/>
              </a:p>
              <a:p>
                <a:endParaRPr lang="en-US" dirty="0"/>
              </a:p>
              <a:p>
                <a:endParaRPr lang="en-US" dirty="0"/>
              </a:p>
              <a:p>
                <a:endParaRPr lang="en-US" dirty="0"/>
              </a:p>
              <a:p>
                <a:endParaRPr lang="en-US" dirty="0"/>
              </a:p>
              <a:p>
                <a:r>
                  <a:rPr lang="en-US" dirty="0"/>
                  <a:t>Regularization on output of encoder, </a:t>
                </a:r>
                <a:r>
                  <a:rPr lang="en-US" dirty="0">
                    <a:solidFill>
                      <a:srgbClr val="0000FF"/>
                    </a:solidFill>
                  </a:rPr>
                  <a:t>not on network parameters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3415" y="1177760"/>
                <a:ext cx="10584228" cy="4151896"/>
              </a:xfrm>
              <a:blipFill rotWithShape="0">
                <a:blip r:embed="rId2"/>
                <a:stretch>
                  <a:fillRect l="-922" t="-1175" r="-1152" b="-66814"/>
                </a:stretch>
              </a:blipFill>
            </p:spPr>
            <p:txBody>
              <a:bodyPr/>
              <a:lstStyle/>
              <a:p>
                <a:r>
                  <a:rPr lang="en-US">
                    <a:noFill/>
                  </a:rPr>
                  <a:t> </a:t>
                </a:r>
              </a:p>
            </p:txBody>
          </p:sp>
        </mc:Fallback>
      </mc:AlternateContent>
    </p:spTree>
    <p:extLst>
      <p:ext uri="{BB962C8B-B14F-4D97-AF65-F5344CB8AC3E}">
        <p14:creationId xmlns:p14="http://schemas.microsoft.com/office/powerpoint/2010/main" val="1919709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Sparse Autoencoders</a:t>
            </a:r>
          </a:p>
        </p:txBody>
      </p:sp>
      <p:pic>
        <p:nvPicPr>
          <p:cNvPr id="91138" name="Picture 2" descr="creen-Shot-2018-03-07-at-1.50.55-P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3659232"/>
            <a:ext cx="4089931" cy="2898689"/>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638432" y="1127198"/>
            <a:ext cx="9976021" cy="2308324"/>
          </a:xfrm>
          <a:prstGeom prst="rect">
            <a:avLst/>
          </a:prstGeom>
        </p:spPr>
        <p:txBody>
          <a:bodyPr wrap="square">
            <a:spAutoFit/>
          </a:bodyPr>
          <a:lstStyle/>
          <a:p>
            <a:pPr fontAlgn="base"/>
            <a:r>
              <a:rPr lang="en-US" sz="2400" dirty="0">
                <a:solidFill>
                  <a:schemeClr val="tx1">
                    <a:lumMod val="75000"/>
                    <a:lumOff val="25000"/>
                  </a:schemeClr>
                </a:solidFill>
                <a:latin typeface="Karla"/>
                <a:cs typeface="Karla"/>
              </a:rPr>
              <a:t>We </a:t>
            </a:r>
            <a:r>
              <a:rPr lang="en-US" sz="2400" b="1" dirty="0">
                <a:solidFill>
                  <a:schemeClr val="tx1">
                    <a:lumMod val="75000"/>
                    <a:lumOff val="25000"/>
                  </a:schemeClr>
                </a:solidFill>
                <a:latin typeface="Karla"/>
                <a:cs typeface="Karla"/>
              </a:rPr>
              <a:t>allow our network to sensitize individual hidden layer nodes toward specific attributes of the input data</a:t>
            </a:r>
            <a:r>
              <a:rPr lang="en-US" sz="2400" dirty="0">
                <a:solidFill>
                  <a:schemeClr val="tx1">
                    <a:lumMod val="75000"/>
                    <a:lumOff val="25000"/>
                  </a:schemeClr>
                </a:solidFill>
                <a:latin typeface="Karla"/>
                <a:cs typeface="Karla"/>
              </a:rPr>
              <a:t>. </a:t>
            </a:r>
          </a:p>
          <a:p>
            <a:pPr fontAlgn="base"/>
            <a:r>
              <a:rPr lang="en-US" sz="2400" dirty="0">
                <a:solidFill>
                  <a:schemeClr val="tx1">
                    <a:lumMod val="75000"/>
                    <a:lumOff val="25000"/>
                  </a:schemeClr>
                </a:solidFill>
                <a:latin typeface="Karla"/>
                <a:cs typeface="Karla"/>
              </a:rPr>
              <a:t>A sparse autoencoder is selectively activate regions of the network depending on the input data. </a:t>
            </a:r>
          </a:p>
          <a:p>
            <a:pPr fontAlgn="base"/>
            <a:r>
              <a:rPr lang="en-US" sz="2400" dirty="0">
                <a:solidFill>
                  <a:schemeClr val="tx1">
                    <a:lumMod val="75000"/>
                    <a:lumOff val="25000"/>
                  </a:schemeClr>
                </a:solidFill>
                <a:latin typeface="Karla"/>
                <a:cs typeface="Karla"/>
              </a:rPr>
              <a:t>Limiting the network's capacity to memorize the input data without limiting the networks capability to extract features from the data. </a:t>
            </a:r>
          </a:p>
        </p:txBody>
      </p:sp>
      <mc:AlternateContent xmlns:mc="http://schemas.openxmlformats.org/markup-compatibility/2006" xmlns:a14="http://schemas.microsoft.com/office/drawing/2010/main">
        <mc:Choice Requires="a14">
          <p:sp>
            <p:nvSpPr>
              <p:cNvPr id="7" name="TextBox 6"/>
              <p:cNvSpPr txBox="1"/>
              <p:nvPr/>
            </p:nvSpPr>
            <p:spPr>
              <a:xfrm>
                <a:off x="1941703" y="4491681"/>
                <a:ext cx="2451440" cy="89620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chemeClr val="tx1">
                              <a:lumMod val="75000"/>
                              <a:lumOff val="25000"/>
                            </a:schemeClr>
                          </a:solidFill>
                          <a:latin typeface="Cambria Math" charset="0"/>
                        </a:rPr>
                        <m:t>ℒ</m:t>
                      </m:r>
                      <m:d>
                        <m:dPr>
                          <m:ctrlPr>
                            <a:rPr lang="en-US" sz="2400" b="0" i="1" smtClean="0">
                              <a:solidFill>
                                <a:schemeClr val="tx1">
                                  <a:lumMod val="75000"/>
                                  <a:lumOff val="25000"/>
                                </a:schemeClr>
                              </a:solidFill>
                              <a:latin typeface="Cambria Math" panose="02040503050406030204" pitchFamily="18" charset="0"/>
                            </a:rPr>
                          </m:ctrlPr>
                        </m:dPr>
                        <m:e>
                          <m:r>
                            <a:rPr lang="en-US" sz="2400" b="0" i="1" smtClean="0">
                              <a:solidFill>
                                <a:schemeClr val="tx1">
                                  <a:lumMod val="75000"/>
                                  <a:lumOff val="25000"/>
                                </a:schemeClr>
                              </a:solidFill>
                              <a:latin typeface="Cambria Math" charset="0"/>
                            </a:rPr>
                            <m:t>𝑥</m:t>
                          </m:r>
                          <m:r>
                            <a:rPr lang="en-US" sz="2400" b="0" i="1" smtClean="0">
                              <a:solidFill>
                                <a:schemeClr val="tx1">
                                  <a:lumMod val="75000"/>
                                  <a:lumOff val="25000"/>
                                </a:schemeClr>
                              </a:solidFill>
                              <a:latin typeface="Cambria Math" charset="0"/>
                            </a:rPr>
                            <m:t>, </m:t>
                          </m:r>
                          <m:acc>
                            <m:accPr>
                              <m:chr m:val="̂"/>
                              <m:ctrlPr>
                                <a:rPr lang="en-US" sz="2400" b="0" i="1" smtClean="0">
                                  <a:solidFill>
                                    <a:schemeClr val="tx1">
                                      <a:lumMod val="75000"/>
                                      <a:lumOff val="25000"/>
                                    </a:schemeClr>
                                  </a:solidFill>
                                  <a:latin typeface="Cambria Math" panose="02040503050406030204" pitchFamily="18" charset="0"/>
                                </a:rPr>
                              </m:ctrlPr>
                            </m:accPr>
                            <m:e>
                              <m:r>
                                <a:rPr lang="en-US" sz="2400" b="0" i="1" smtClean="0">
                                  <a:solidFill>
                                    <a:schemeClr val="tx1">
                                      <a:lumMod val="75000"/>
                                      <a:lumOff val="25000"/>
                                    </a:schemeClr>
                                  </a:solidFill>
                                  <a:latin typeface="Cambria Math" charset="0"/>
                                </a:rPr>
                                <m:t>𝑥</m:t>
                              </m:r>
                            </m:e>
                          </m:acc>
                        </m:e>
                      </m:d>
                      <m:r>
                        <a:rPr lang="en-US" sz="2400" b="0" i="1" smtClean="0">
                          <a:solidFill>
                            <a:schemeClr val="tx1">
                              <a:lumMod val="75000"/>
                              <a:lumOff val="25000"/>
                            </a:schemeClr>
                          </a:solidFill>
                          <a:latin typeface="Cambria Math" charset="0"/>
                        </a:rPr>
                        <m:t>+</m:t>
                      </m:r>
                      <m:r>
                        <a:rPr lang="en-US" sz="2400" b="0" i="1" smtClean="0">
                          <a:solidFill>
                            <a:schemeClr val="tx1">
                              <a:lumMod val="75000"/>
                              <a:lumOff val="25000"/>
                            </a:schemeClr>
                          </a:solidFill>
                          <a:latin typeface="Cambria Math" charset="0"/>
                        </a:rPr>
                        <m:t>𝜆</m:t>
                      </m:r>
                      <m:nary>
                        <m:naryPr>
                          <m:chr m:val="∑"/>
                          <m:supHide m:val="on"/>
                          <m:ctrlPr>
                            <a:rPr lang="en-US" sz="2400" b="0" i="1" smtClean="0">
                              <a:solidFill>
                                <a:schemeClr val="tx1">
                                  <a:lumMod val="75000"/>
                                  <a:lumOff val="25000"/>
                                </a:schemeClr>
                              </a:solidFill>
                              <a:latin typeface="Cambria Math" panose="02040503050406030204" pitchFamily="18" charset="0"/>
                            </a:rPr>
                          </m:ctrlPr>
                        </m:naryPr>
                        <m:sub>
                          <m:r>
                            <a:rPr lang="en-US" sz="2400" b="0" i="1" smtClean="0">
                              <a:solidFill>
                                <a:schemeClr val="tx1">
                                  <a:lumMod val="75000"/>
                                  <a:lumOff val="25000"/>
                                </a:schemeClr>
                              </a:solidFill>
                              <a:latin typeface="Cambria Math" charset="0"/>
                            </a:rPr>
                            <m:t>𝑖</m:t>
                          </m:r>
                        </m:sub>
                        <m:sup/>
                        <m:e>
                          <m:r>
                            <a:rPr lang="en-US" sz="2400" b="0" i="1" smtClean="0">
                              <a:solidFill>
                                <a:schemeClr val="tx1">
                                  <a:lumMod val="75000"/>
                                  <a:lumOff val="25000"/>
                                </a:schemeClr>
                              </a:solidFill>
                              <a:latin typeface="Cambria Math" charset="0"/>
                            </a:rPr>
                            <m:t>|</m:t>
                          </m:r>
                          <m:sSub>
                            <m:sSubPr>
                              <m:ctrlPr>
                                <a:rPr lang="en-US" sz="2400" b="0" i="1" smtClean="0">
                                  <a:solidFill>
                                    <a:schemeClr val="tx1">
                                      <a:lumMod val="75000"/>
                                      <a:lumOff val="25000"/>
                                    </a:schemeClr>
                                  </a:solidFill>
                                  <a:latin typeface="Cambria Math" panose="02040503050406030204" pitchFamily="18" charset="0"/>
                                </a:rPr>
                              </m:ctrlPr>
                            </m:sSubPr>
                            <m:e>
                              <m:r>
                                <a:rPr lang="en-US" sz="2400" b="0" i="1" smtClean="0">
                                  <a:solidFill>
                                    <a:schemeClr val="tx1">
                                      <a:lumMod val="75000"/>
                                      <a:lumOff val="25000"/>
                                    </a:schemeClr>
                                  </a:solidFill>
                                  <a:latin typeface="Cambria Math" charset="0"/>
                                </a:rPr>
                                <m:t>𝑧</m:t>
                              </m:r>
                            </m:e>
                            <m:sub>
                              <m:r>
                                <a:rPr lang="en-US" sz="2400" b="0" i="1" smtClean="0">
                                  <a:solidFill>
                                    <a:schemeClr val="tx1">
                                      <a:lumMod val="75000"/>
                                      <a:lumOff val="25000"/>
                                    </a:schemeClr>
                                  </a:solidFill>
                                  <a:latin typeface="Cambria Math" charset="0"/>
                                </a:rPr>
                                <m:t>𝑖</m:t>
                              </m:r>
                            </m:sub>
                          </m:sSub>
                          <m:r>
                            <a:rPr lang="en-US" sz="2400" b="0" i="1" smtClean="0">
                              <a:solidFill>
                                <a:schemeClr val="tx1">
                                  <a:lumMod val="75000"/>
                                  <a:lumOff val="25000"/>
                                </a:schemeClr>
                              </a:solidFill>
                              <a:latin typeface="Cambria Math" charset="0"/>
                            </a:rPr>
                            <m:t>|</m:t>
                          </m:r>
                        </m:e>
                      </m:nary>
                    </m:oMath>
                  </m:oMathPara>
                </a14:m>
                <a:endParaRPr lang="en-US" sz="2400" dirty="0">
                  <a:solidFill>
                    <a:schemeClr val="tx1">
                      <a:lumMod val="75000"/>
                      <a:lumOff val="25000"/>
                    </a:schemeClr>
                  </a:solidFill>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1941703" y="4491681"/>
                <a:ext cx="2451440" cy="896207"/>
              </a:xfrm>
              <a:prstGeom prst="rect">
                <a:avLst/>
              </a:prstGeom>
              <a:blipFill rotWithShape="0">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76750614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Denoising</a:t>
            </a:r>
            <a:r>
              <a:rPr lang="en-US" dirty="0"/>
              <a:t> </a:t>
            </a:r>
            <a:r>
              <a:rPr lang="en-US" dirty="0" err="1"/>
              <a:t>Autoencoders</a:t>
            </a:r>
            <a:endParaRPr lang="en-US" dirty="0"/>
          </a:p>
        </p:txBody>
      </p:sp>
      <p:sp>
        <p:nvSpPr>
          <p:cNvPr id="3" name="Content Placeholder 2"/>
          <p:cNvSpPr>
            <a:spLocks noGrp="1"/>
          </p:cNvSpPr>
          <p:nvPr>
            <p:ph idx="1"/>
          </p:nvPr>
        </p:nvSpPr>
        <p:spPr>
          <a:xfrm>
            <a:off x="833414" y="1177760"/>
            <a:ext cx="11009293" cy="2111143"/>
          </a:xfrm>
        </p:spPr>
        <p:txBody>
          <a:bodyPr/>
          <a:lstStyle/>
          <a:p>
            <a:r>
              <a:rPr lang="en-US" dirty="0"/>
              <a:t>Trained with corrupted data points, but to reconstruct original data points</a:t>
            </a:r>
          </a:p>
        </p:txBody>
      </p:sp>
      <p:pic>
        <p:nvPicPr>
          <p:cNvPr id="87049" name="Picture 9" descr="creen-Shot-2018-03-09-at-10.20.44-A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7319" y="1717851"/>
            <a:ext cx="8340153" cy="38092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740378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Denoising Autoencoders (</a:t>
            </a:r>
            <a:r>
              <a:rPr lang="en-US" dirty="0" err="1"/>
              <a:t>cont</a:t>
            </a:r>
            <a:r>
              <a:rPr lang="en-US" dirty="0"/>
              <a:t>)</a:t>
            </a:r>
          </a:p>
        </p:txBody>
      </p:sp>
      <p:sp>
        <p:nvSpPr>
          <p:cNvPr id="3" name="Content Placeholder 2"/>
          <p:cNvSpPr>
            <a:spLocks noGrp="1"/>
          </p:cNvSpPr>
          <p:nvPr>
            <p:ph idx="1"/>
          </p:nvPr>
        </p:nvSpPr>
        <p:spPr/>
        <p:txBody>
          <a:bodyPr/>
          <a:lstStyle/>
          <a:p>
            <a:r>
              <a:rPr lang="en-US" dirty="0">
                <a:solidFill>
                  <a:schemeClr val="tx1">
                    <a:lumMod val="75000"/>
                    <a:lumOff val="25000"/>
                  </a:schemeClr>
                </a:solidFill>
              </a:rPr>
              <a:t>Denoising autoencoders learn a manifold. </a:t>
            </a:r>
            <a:r>
              <a:rPr lang="en-US" dirty="0"/>
              <a:t>Vector field learned by </a:t>
            </a:r>
            <a:r>
              <a:rPr lang="en-US" dirty="0" err="1"/>
              <a:t>denoising</a:t>
            </a:r>
            <a:r>
              <a:rPr lang="en-US" dirty="0"/>
              <a:t> autoencoder. Each arrow is proportional to </a:t>
            </a:r>
            <a:r>
              <a:rPr lang="en-US" i="1" dirty="0">
                <a:latin typeface="Times New Roman"/>
                <a:cs typeface="Times New Roman"/>
              </a:rPr>
              <a:t>g</a:t>
            </a:r>
            <a:r>
              <a:rPr lang="en-US" dirty="0">
                <a:latin typeface="Times New Roman"/>
                <a:cs typeface="Times New Roman"/>
              </a:rPr>
              <a:t>(</a:t>
            </a:r>
            <a:r>
              <a:rPr lang="en-US" i="1" dirty="0">
                <a:latin typeface="Times New Roman"/>
                <a:cs typeface="Times New Roman"/>
              </a:rPr>
              <a:t>f</a:t>
            </a:r>
            <a:r>
              <a:rPr lang="en-US" dirty="0">
                <a:latin typeface="Times New Roman"/>
                <a:cs typeface="Times New Roman"/>
              </a:rPr>
              <a:t>(</a:t>
            </a:r>
            <a:r>
              <a:rPr lang="en-US" i="1" dirty="0">
                <a:latin typeface="Times New Roman"/>
                <a:cs typeface="Times New Roman"/>
              </a:rPr>
              <a:t>x</a:t>
            </a:r>
            <a:r>
              <a:rPr lang="en-US" dirty="0">
                <a:latin typeface="Times New Roman"/>
                <a:cs typeface="Times New Roman"/>
              </a:rPr>
              <a:t>)) – </a:t>
            </a:r>
            <a:r>
              <a:rPr lang="en-US" i="1" dirty="0">
                <a:latin typeface="Times New Roman"/>
                <a:cs typeface="Times New Roman"/>
              </a:rPr>
              <a:t>x</a:t>
            </a:r>
            <a:r>
              <a:rPr lang="en-US" dirty="0">
                <a:latin typeface="Times New Roman"/>
                <a:cs typeface="Times New Roman"/>
              </a:rPr>
              <a:t> </a:t>
            </a:r>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pPr/>
              <a:t>63</a:t>
            </a:fld>
            <a:endParaRPr lang="en-US"/>
          </a:p>
        </p:txBody>
      </p:sp>
      <p:pic>
        <p:nvPicPr>
          <p:cNvPr id="6" name="Picture 5"/>
          <p:cNvPicPr>
            <a:picLocks noChangeAspect="1"/>
          </p:cNvPicPr>
          <p:nvPr/>
        </p:nvPicPr>
        <p:blipFill>
          <a:blip r:embed="rId2"/>
          <a:stretch>
            <a:fillRect/>
          </a:stretch>
        </p:blipFill>
        <p:spPr>
          <a:xfrm>
            <a:off x="1524000" y="2113482"/>
            <a:ext cx="8522043" cy="4400136"/>
          </a:xfrm>
          <a:prstGeom prst="rect">
            <a:avLst/>
          </a:prstGeom>
        </p:spPr>
      </p:pic>
    </p:spTree>
    <p:extLst>
      <p:ext uri="{BB962C8B-B14F-4D97-AF65-F5344CB8AC3E}">
        <p14:creationId xmlns:p14="http://schemas.microsoft.com/office/powerpoint/2010/main" val="100541371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Denoising Autoencoders (</a:t>
            </a:r>
            <a:r>
              <a:rPr lang="en-US" dirty="0" err="1"/>
              <a:t>cont</a:t>
            </a:r>
            <a:r>
              <a:rPr lang="en-US" dirty="0"/>
              <a:t>)</a:t>
            </a:r>
          </a:p>
        </p:txBody>
      </p:sp>
      <p:sp>
        <p:nvSpPr>
          <p:cNvPr id="3" name="Content Placeholder 2"/>
          <p:cNvSpPr>
            <a:spLocks noGrp="1"/>
          </p:cNvSpPr>
          <p:nvPr>
            <p:ph idx="1"/>
          </p:nvPr>
        </p:nvSpPr>
        <p:spPr/>
        <p:txBody>
          <a:bodyPr/>
          <a:lstStyle/>
          <a:p>
            <a:r>
              <a:rPr lang="en-US" dirty="0"/>
              <a:t>Vector field learned by </a:t>
            </a:r>
            <a:r>
              <a:rPr lang="en-US" dirty="0" err="1"/>
              <a:t>denoising</a:t>
            </a:r>
            <a:r>
              <a:rPr lang="en-US" dirty="0"/>
              <a:t> autoencoder. Each arrow is proportional to </a:t>
            </a:r>
            <a:r>
              <a:rPr lang="en-US" i="1" dirty="0">
                <a:latin typeface="Times New Roman"/>
                <a:cs typeface="Times New Roman"/>
              </a:rPr>
              <a:t>g</a:t>
            </a:r>
            <a:r>
              <a:rPr lang="en-US" dirty="0">
                <a:latin typeface="Times New Roman"/>
                <a:cs typeface="Times New Roman"/>
              </a:rPr>
              <a:t>(</a:t>
            </a:r>
            <a:r>
              <a:rPr lang="en-US" i="1" dirty="0">
                <a:latin typeface="Times New Roman"/>
                <a:cs typeface="Times New Roman"/>
              </a:rPr>
              <a:t>f</a:t>
            </a:r>
            <a:r>
              <a:rPr lang="en-US" dirty="0">
                <a:latin typeface="Times New Roman"/>
                <a:cs typeface="Times New Roman"/>
              </a:rPr>
              <a:t>(</a:t>
            </a:r>
            <a:r>
              <a:rPr lang="en-US" i="1" dirty="0">
                <a:latin typeface="Times New Roman"/>
                <a:cs typeface="Times New Roman"/>
              </a:rPr>
              <a:t>x</a:t>
            </a:r>
            <a:r>
              <a:rPr lang="en-US" dirty="0">
                <a:latin typeface="Times New Roman"/>
                <a:cs typeface="Times New Roman"/>
              </a:rPr>
              <a:t>)) – </a:t>
            </a:r>
            <a:r>
              <a:rPr lang="en-US" i="1" dirty="0">
                <a:latin typeface="Times New Roman"/>
                <a:cs typeface="Times New Roman"/>
              </a:rPr>
              <a:t>x</a:t>
            </a:r>
            <a:r>
              <a:rPr lang="en-US" dirty="0">
                <a:latin typeface="Times New Roman"/>
                <a:cs typeface="Times New Roman"/>
              </a:rPr>
              <a:t> </a:t>
            </a:r>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pPr/>
              <a:t>64</a:t>
            </a:fld>
            <a:endParaRPr lang="en-US"/>
          </a:p>
        </p:txBody>
      </p:sp>
      <p:pic>
        <p:nvPicPr>
          <p:cNvPr id="5" name="Picture 4"/>
          <p:cNvPicPr>
            <a:picLocks noChangeAspect="1"/>
          </p:cNvPicPr>
          <p:nvPr/>
        </p:nvPicPr>
        <p:blipFill>
          <a:blip r:embed="rId2"/>
          <a:stretch>
            <a:fillRect/>
          </a:stretch>
        </p:blipFill>
        <p:spPr>
          <a:xfrm>
            <a:off x="2879124" y="2302113"/>
            <a:ext cx="5412260" cy="4195671"/>
          </a:xfrm>
          <a:prstGeom prst="rect">
            <a:avLst/>
          </a:prstGeom>
        </p:spPr>
      </p:pic>
    </p:spTree>
    <p:extLst>
      <p:ext uri="{BB962C8B-B14F-4D97-AF65-F5344CB8AC3E}">
        <p14:creationId xmlns:p14="http://schemas.microsoft.com/office/powerpoint/2010/main" val="158700702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Contractive </a:t>
            </a:r>
            <a:r>
              <a:rPr lang="en-US" dirty="0" err="1"/>
              <a:t>Autoencoders</a:t>
            </a:r>
            <a:endParaRPr lang="en-US" dirty="0"/>
          </a:p>
        </p:txBody>
      </p:sp>
      <p:sp>
        <p:nvSpPr>
          <p:cNvPr id="3" name="Content Placeholder 2"/>
          <p:cNvSpPr>
            <a:spLocks noGrp="1"/>
          </p:cNvSpPr>
          <p:nvPr>
            <p:ph idx="1"/>
          </p:nvPr>
        </p:nvSpPr>
        <p:spPr/>
        <p:txBody>
          <a:bodyPr/>
          <a:lstStyle/>
          <a:p>
            <a:r>
              <a:rPr lang="en-US" dirty="0"/>
              <a:t>One would expect that </a:t>
            </a:r>
            <a:r>
              <a:rPr lang="en-US" b="1" dirty="0"/>
              <a:t>for very similar inputs, the learned encoding would also be very similar</a:t>
            </a:r>
            <a:r>
              <a:rPr lang="en-US" dirty="0"/>
              <a:t>. </a:t>
            </a:r>
          </a:p>
          <a:p>
            <a:r>
              <a:rPr lang="en-US" dirty="0"/>
              <a:t>We can explicitly train our model in order for this to be the case by requiring that the </a:t>
            </a:r>
            <a:r>
              <a:rPr lang="en-US" i="1" dirty="0"/>
              <a:t>derivative of the hidden layer activations are small</a:t>
            </a:r>
            <a:r>
              <a:rPr lang="en-US" dirty="0"/>
              <a:t> with respect to the input. </a:t>
            </a:r>
          </a:p>
          <a:p>
            <a:r>
              <a:rPr lang="en-US" b="1" dirty="0"/>
              <a:t>Question: </a:t>
            </a:r>
            <a:r>
              <a:rPr lang="en-US" dirty="0"/>
              <a:t>How do we find how much the encoded space would change if the input changes?</a:t>
            </a:r>
            <a:endParaRPr lang="en-US" b="1" dirty="0"/>
          </a:p>
          <a:p>
            <a:pPr algn="ctr"/>
            <a:r>
              <a:rPr lang="en-US" sz="3200" b="1" dirty="0">
                <a:solidFill>
                  <a:srgbClr val="C00000"/>
                </a:solidFill>
              </a:rPr>
              <a:t>Derivatives</a:t>
            </a:r>
            <a:endParaRPr lang="en-US" b="1" dirty="0">
              <a:solidFill>
                <a:srgbClr val="C00000"/>
              </a:solidFill>
            </a:endParaRPr>
          </a:p>
          <a:p>
            <a:r>
              <a:rPr lang="en-US" dirty="0"/>
              <a:t>(should change to </a:t>
            </a:r>
            <a:r>
              <a:rPr lang="en-US" dirty="0" err="1"/>
              <a:t>dL</a:t>
            </a:r>
            <a:r>
              <a:rPr lang="en-US" dirty="0"/>
              <a:t>(</a:t>
            </a:r>
            <a:r>
              <a:rPr lang="en-US"/>
              <a:t>x)/dx, </a:t>
            </a:r>
            <a:r>
              <a:rPr lang="en-US" dirty="0"/>
              <a:t>instead of f(x))</a:t>
            </a:r>
          </a:p>
          <a:p>
            <a:endParaRPr lang="en-US" dirty="0"/>
          </a:p>
          <a:p>
            <a:endParaRPr lang="en-US" dirty="0"/>
          </a:p>
        </p:txBody>
      </p:sp>
      <p:graphicFrame>
        <p:nvGraphicFramePr>
          <p:cNvPr id="4" name="Content Placeholder 3"/>
          <p:cNvGraphicFramePr>
            <a:graphicFrameLocks noChangeAspect="1"/>
          </p:cNvGraphicFramePr>
          <p:nvPr>
            <p:extLst>
              <p:ext uri="{D42A27DB-BD31-4B8C-83A1-F6EECF244321}">
                <p14:modId xmlns:p14="http://schemas.microsoft.com/office/powerpoint/2010/main" val="2117753368"/>
              </p:ext>
            </p:extLst>
          </p:nvPr>
        </p:nvGraphicFramePr>
        <p:xfrm>
          <a:off x="4390512" y="5487416"/>
          <a:ext cx="3410976" cy="961285"/>
        </p:xfrm>
        <a:graphic>
          <a:graphicData uri="http://schemas.openxmlformats.org/presentationml/2006/ole">
            <mc:AlternateContent xmlns:mc="http://schemas.openxmlformats.org/markup-compatibility/2006">
              <mc:Choice xmlns:v="urn:schemas-microsoft-com:vml" Requires="v">
                <p:oleObj spid="_x0000_s3085" name="Equation" r:id="rId3" imgW="1663700" imgH="469900" progId="Equation.3">
                  <p:embed/>
                </p:oleObj>
              </mc:Choice>
              <mc:Fallback>
                <p:oleObj name="Equation" r:id="rId3" imgW="1663700" imgH="469900" progId="Equation.3">
                  <p:embed/>
                  <p:pic>
                    <p:nvPicPr>
                      <p:cNvPr id="0" name=""/>
                      <p:cNvPicPr/>
                      <p:nvPr/>
                    </p:nvPicPr>
                    <p:blipFill>
                      <a:blip r:embed="rId4"/>
                      <a:stretch>
                        <a:fillRect/>
                      </a:stretch>
                    </p:blipFill>
                    <p:spPr>
                      <a:xfrm>
                        <a:off x="4390512" y="5487416"/>
                        <a:ext cx="3410976" cy="961285"/>
                      </a:xfrm>
                      <a:prstGeom prst="rect">
                        <a:avLst/>
                      </a:prstGeom>
                    </p:spPr>
                  </p:pic>
                </p:oleObj>
              </mc:Fallback>
            </mc:AlternateContent>
          </a:graphicData>
        </a:graphic>
      </p:graphicFrame>
    </p:spTree>
    <p:extLst>
      <p:ext uri="{BB962C8B-B14F-4D97-AF65-F5344CB8AC3E}">
        <p14:creationId xmlns:p14="http://schemas.microsoft.com/office/powerpoint/2010/main" val="1080139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Problems with Autoencoders</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81451" y="1279954"/>
            <a:ext cx="4215415" cy="4374292"/>
          </a:xfrm>
          <a:prstGeom prst="rect">
            <a:avLst/>
          </a:prstGeom>
        </p:spPr>
      </p:pic>
      <p:sp>
        <p:nvSpPr>
          <p:cNvPr id="5" name="TextBox 4"/>
          <p:cNvSpPr txBox="1"/>
          <p:nvPr/>
        </p:nvSpPr>
        <p:spPr>
          <a:xfrm>
            <a:off x="957338" y="2533135"/>
            <a:ext cx="4763840" cy="1569660"/>
          </a:xfrm>
          <a:prstGeom prst="rect">
            <a:avLst/>
          </a:prstGeom>
          <a:noFill/>
        </p:spPr>
        <p:txBody>
          <a:bodyPr wrap="square" rtlCol="0">
            <a:spAutoFit/>
          </a:bodyPr>
          <a:lstStyle/>
          <a:p>
            <a:pPr marL="285750" indent="-285750">
              <a:buFont typeface="Arial" charset="0"/>
              <a:buChar char="•"/>
            </a:pPr>
            <a:r>
              <a:rPr lang="en-US" sz="2400" dirty="0">
                <a:solidFill>
                  <a:schemeClr val="tx1">
                    <a:lumMod val="75000"/>
                    <a:lumOff val="25000"/>
                  </a:schemeClr>
                </a:solidFill>
                <a:latin typeface="Karla" charset="0"/>
                <a:ea typeface="Karla" charset="0"/>
                <a:cs typeface="Karla" charset="0"/>
              </a:rPr>
              <a:t>Gaps in the latent space</a:t>
            </a:r>
          </a:p>
          <a:p>
            <a:pPr marL="285750" indent="-285750">
              <a:buFont typeface="Arial" charset="0"/>
              <a:buChar char="•"/>
            </a:pPr>
            <a:r>
              <a:rPr lang="en-US" sz="2400" dirty="0" err="1">
                <a:solidFill>
                  <a:schemeClr val="tx1">
                    <a:lumMod val="75000"/>
                    <a:lumOff val="25000"/>
                  </a:schemeClr>
                </a:solidFill>
                <a:latin typeface="Karla" charset="0"/>
                <a:ea typeface="Karla" charset="0"/>
                <a:cs typeface="Karla" charset="0"/>
              </a:rPr>
              <a:t>Separability</a:t>
            </a:r>
            <a:r>
              <a:rPr lang="en-US" sz="2400" dirty="0">
                <a:solidFill>
                  <a:schemeClr val="tx1">
                    <a:lumMod val="75000"/>
                    <a:lumOff val="25000"/>
                  </a:schemeClr>
                </a:solidFill>
                <a:latin typeface="Karla" charset="0"/>
                <a:ea typeface="Karla" charset="0"/>
                <a:cs typeface="Karla" charset="0"/>
              </a:rPr>
              <a:t> in the latent space</a:t>
            </a:r>
          </a:p>
          <a:p>
            <a:pPr marL="285750" indent="-285750">
              <a:buFont typeface="Arial" charset="0"/>
              <a:buChar char="•"/>
            </a:pPr>
            <a:r>
              <a:rPr lang="en-US" sz="2400" dirty="0">
                <a:solidFill>
                  <a:schemeClr val="tx1">
                    <a:lumMod val="75000"/>
                    <a:lumOff val="25000"/>
                  </a:schemeClr>
                </a:solidFill>
                <a:latin typeface="Karla" charset="0"/>
                <a:ea typeface="Karla" charset="0"/>
                <a:cs typeface="Karla" charset="0"/>
              </a:rPr>
              <a:t>Discrete latent space</a:t>
            </a:r>
          </a:p>
        </p:txBody>
      </p:sp>
    </p:spTree>
    <p:extLst>
      <p:ext uri="{BB962C8B-B14F-4D97-AF65-F5344CB8AC3E}">
        <p14:creationId xmlns:p14="http://schemas.microsoft.com/office/powerpoint/2010/main" val="16081163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Representational Learning</a:t>
            </a:r>
          </a:p>
        </p:txBody>
      </p:sp>
      <p:sp>
        <p:nvSpPr>
          <p:cNvPr id="3" name="Content Placeholder 2"/>
          <p:cNvSpPr>
            <a:spLocks noGrp="1"/>
          </p:cNvSpPr>
          <p:nvPr>
            <p:ph idx="1"/>
          </p:nvPr>
        </p:nvSpPr>
        <p:spPr/>
        <p:txBody>
          <a:bodyPr/>
          <a:lstStyle/>
          <a:p>
            <a:r>
              <a:rPr lang="en-US" sz="2400" dirty="0"/>
              <a:t>Representation Matters</a:t>
            </a:r>
          </a:p>
        </p:txBody>
      </p:sp>
      <p:grpSp>
        <p:nvGrpSpPr>
          <p:cNvPr id="96" name="Group 95"/>
          <p:cNvGrpSpPr/>
          <p:nvPr/>
        </p:nvGrpSpPr>
        <p:grpSpPr>
          <a:xfrm>
            <a:off x="1986182" y="1824926"/>
            <a:ext cx="6545455" cy="4385674"/>
            <a:chOff x="2423505" y="4647638"/>
            <a:chExt cx="6545455" cy="4385674"/>
          </a:xfrm>
        </p:grpSpPr>
        <mc:AlternateContent xmlns:mc="http://schemas.openxmlformats.org/markup-compatibility/2006" xmlns:a14="http://schemas.microsoft.com/office/drawing/2010/main">
          <mc:Choice Requires="a14">
            <p:sp>
              <p:nvSpPr>
                <p:cNvPr id="5" name="Equation"/>
                <p:cNvSpPr txBox="1"/>
                <p:nvPr/>
              </p:nvSpPr>
              <p:spPr>
                <a:xfrm>
                  <a:off x="2423505" y="4647638"/>
                  <a:ext cx="1663006" cy="588577"/>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xmlns:m="http://schemas.openxmlformats.org/officeDocument/2006/math">
                      <m:oMathParaPr>
                        <m:jc m:val="centerGroup"/>
                      </m:oMathParaPr>
                      <m:oMath xmlns:m="http://schemas.openxmlformats.org/officeDocument/2006/math">
                        <m:sSub>
                          <m:sSubPr>
                            <m:ctrlPr>
                              <a:rPr sz="6700" i="1">
                                <a:solidFill>
                                  <a:srgbClr val="414040"/>
                                </a:solidFill>
                                <a:latin typeface="Cambria Math" panose="02040503050406030204" pitchFamily="18" charset="0"/>
                              </a:rPr>
                            </m:ctrlPr>
                          </m:sSubPr>
                          <m:e>
                            <m:r>
                              <a:rPr sz="6700" i="1">
                                <a:solidFill>
                                  <a:srgbClr val="414040"/>
                                </a:solidFill>
                                <a:latin typeface="Cambria Math" panose="02040503050406030204" pitchFamily="18" charset="0"/>
                              </a:rPr>
                              <m:t>𝑥</m:t>
                            </m:r>
                          </m:e>
                          <m:sub>
                            <m:r>
                              <a:rPr sz="6700" i="1">
                                <a:solidFill>
                                  <a:srgbClr val="414040"/>
                                </a:solidFill>
                                <a:latin typeface="Cambria Math" panose="02040503050406030204" pitchFamily="18" charset="0"/>
                              </a:rPr>
                              <m:t>1</m:t>
                            </m:r>
                          </m:sub>
                        </m:sSub>
                        <m:r>
                          <a:rPr sz="6700" i="1">
                            <a:solidFill>
                              <a:srgbClr val="414040"/>
                            </a:solidFill>
                            <a:latin typeface="Cambria Math" panose="02040503050406030204" pitchFamily="18" charset="0"/>
                          </a:rPr>
                          <m:t>,</m:t>
                        </m:r>
                        <m:sSub>
                          <m:sSubPr>
                            <m:ctrlPr>
                              <a:rPr sz="6700" i="1">
                                <a:solidFill>
                                  <a:srgbClr val="414040"/>
                                </a:solidFill>
                                <a:latin typeface="Cambria Math" panose="02040503050406030204" pitchFamily="18" charset="0"/>
                              </a:rPr>
                            </m:ctrlPr>
                          </m:sSubPr>
                          <m:e>
                            <m:r>
                              <a:rPr sz="6700" i="1">
                                <a:solidFill>
                                  <a:srgbClr val="414040"/>
                                </a:solidFill>
                                <a:latin typeface="Cambria Math" panose="02040503050406030204" pitchFamily="18" charset="0"/>
                              </a:rPr>
                              <m:t>𝑥</m:t>
                            </m:r>
                          </m:e>
                          <m:sub>
                            <m:r>
                              <a:rPr sz="6700" i="1">
                                <a:solidFill>
                                  <a:srgbClr val="414040"/>
                                </a:solidFill>
                                <a:latin typeface="Cambria Math" panose="02040503050406030204" pitchFamily="18" charset="0"/>
                              </a:rPr>
                              <m:t>2</m:t>
                            </m:r>
                          </m:sub>
                        </m:sSub>
                      </m:oMath>
                    </m:oMathPara>
                  </a14:m>
                  <a:endParaRPr sz="6700" dirty="0">
                    <a:solidFill>
                      <a:srgbClr val="414141"/>
                    </a:solidFill>
                  </a:endParaRPr>
                </a:p>
              </p:txBody>
            </p:sp>
          </mc:Choice>
          <mc:Fallback xmlns="">
            <p:sp>
              <p:nvSpPr>
                <p:cNvPr id="5" name="Equation"/>
                <p:cNvSpPr txBox="1">
                  <a:spLocks noRot="1" noChangeAspect="1" noMove="1" noResize="1" noEditPoints="1" noAdjustHandles="1" noChangeArrowheads="1" noChangeShapeType="1" noTextEdit="1"/>
                </p:cNvSpPr>
                <p:nvPr/>
              </p:nvSpPr>
              <p:spPr>
                <a:xfrm>
                  <a:off x="2423505" y="4647638"/>
                  <a:ext cx="1663006" cy="588577"/>
                </a:xfrm>
                <a:prstGeom prst="rect">
                  <a:avLst/>
                </a:prstGeom>
                <a:blipFill rotWithShape="0">
                  <a:blip r:embed="rId2"/>
                  <a:stretch>
                    <a:fillRect r="-13553" b="-65979"/>
                  </a:stretch>
                </a:blipFill>
                <a:ln w="12700">
                  <a:miter lim="400000"/>
                </a:ln>
              </p:spPr>
              <p:txBody>
                <a:bodyPr/>
                <a:lstStyle/>
                <a:p>
                  <a:r>
                    <a:rPr lang="en-US">
                      <a:noFill/>
                    </a:rPr>
                    <a:t> </a:t>
                  </a:r>
                </a:p>
              </p:txBody>
            </p:sp>
          </mc:Fallback>
        </mc:AlternateContent>
        <p:sp>
          <p:nvSpPr>
            <p:cNvPr id="6" name="Rounded Rectangle"/>
            <p:cNvSpPr/>
            <p:nvPr/>
          </p:nvSpPr>
          <p:spPr>
            <a:xfrm>
              <a:off x="5464464" y="4669497"/>
              <a:ext cx="1989436" cy="1298130"/>
            </a:xfrm>
            <a:prstGeom prst="roundRect">
              <a:avLst>
                <a:gd name="adj" fmla="val 15000"/>
              </a:avLst>
            </a:prstGeom>
            <a:ln w="38100">
              <a:solidFill>
                <a:schemeClr val="accent2">
                  <a:hueOff val="-602737"/>
                  <a:satOff val="7170"/>
                  <a:lumOff val="14117"/>
                </a:schemeClr>
              </a:solidFill>
              <a:miter lim="400000"/>
            </a:ln>
          </p:spPr>
          <p:txBody>
            <a:bodyPr lIns="50800" tIns="50800" rIns="50800" bIns="50800" anchor="ctr"/>
            <a:lstStyle/>
            <a:p>
              <a:pPr>
                <a:defRPr sz="3200">
                  <a:solidFill>
                    <a:srgbClr val="FFFFFF"/>
                  </a:solidFill>
                  <a:effectLst>
                    <a:outerShdw blurRad="25400" dist="33948" dir="2700000" rotWithShape="0">
                      <a:srgbClr val="3B3936"/>
                    </a:outerShdw>
                  </a:effectLst>
                </a:defRPr>
              </a:pPr>
              <a:endParaRPr/>
            </a:p>
          </p:txBody>
        </p:sp>
        <p:sp>
          <p:nvSpPr>
            <p:cNvPr id="7" name="Line"/>
            <p:cNvSpPr/>
            <p:nvPr/>
          </p:nvSpPr>
          <p:spPr>
            <a:xfrm>
              <a:off x="4508225" y="5295900"/>
              <a:ext cx="675796" cy="0"/>
            </a:xfrm>
            <a:prstGeom prst="line">
              <a:avLst/>
            </a:prstGeom>
            <a:ln w="38100">
              <a:solidFill>
                <a:schemeClr val="accent2">
                  <a:hueOff val="-602737"/>
                  <a:satOff val="7170"/>
                  <a:lumOff val="14117"/>
                </a:schemeClr>
              </a:solidFill>
              <a:miter lim="400000"/>
              <a:tailEnd type="triangle"/>
            </a:ln>
          </p:spPr>
          <p:txBody>
            <a:bodyPr lIns="50800" tIns="50800" rIns="50800" bIns="50800" anchor="ctr"/>
            <a:lstStyle/>
            <a:p>
              <a:pPr>
                <a:defRPr sz="3200"/>
              </a:pPr>
              <a:endParaRPr/>
            </a:p>
          </p:txBody>
        </p:sp>
        <p:sp>
          <p:nvSpPr>
            <p:cNvPr id="8" name="Equation"/>
            <p:cNvSpPr txBox="1"/>
            <p:nvPr/>
          </p:nvSpPr>
          <p:spPr>
            <a:xfrm>
              <a:off x="8763876" y="4899411"/>
              <a:ext cx="65" cy="1092607"/>
            </a:xfrm>
            <a:prstGeom prst="rect">
              <a:avLst/>
            </a:prstGeom>
            <a:ln w="12700">
              <a:miter lim="400000"/>
            </a:ln>
          </p:spPr>
          <p:txBody>
            <a:bodyPr wrap="none" lIns="0" tIns="0" rIns="0" bIns="0">
              <a:spAutoFit/>
            </a:bodyPr>
            <a:lstStyle/>
            <a:p>
              <a:pPr algn="l" defTabSz="914400" latinLnBrk="1">
                <a:defRPr sz="1800">
                  <a:solidFill>
                    <a:srgbClr val="000000"/>
                  </a:solidFill>
                </a:defRPr>
              </a:pPr>
              <a:endParaRPr sz="7100" dirty="0">
                <a:solidFill>
                  <a:srgbClr val="414141"/>
                </a:solidFill>
              </a:endParaRPr>
            </a:p>
          </p:txBody>
        </p:sp>
        <p:sp>
          <p:nvSpPr>
            <p:cNvPr id="9" name="Line"/>
            <p:cNvSpPr/>
            <p:nvPr/>
          </p:nvSpPr>
          <p:spPr>
            <a:xfrm>
              <a:off x="7683225" y="5295900"/>
              <a:ext cx="675796" cy="0"/>
            </a:xfrm>
            <a:prstGeom prst="line">
              <a:avLst/>
            </a:prstGeom>
            <a:ln w="38100">
              <a:solidFill>
                <a:schemeClr val="accent2">
                  <a:hueOff val="-602737"/>
                  <a:satOff val="7170"/>
                  <a:lumOff val="14117"/>
                </a:schemeClr>
              </a:solidFill>
              <a:miter lim="400000"/>
              <a:tailEnd type="triangle"/>
            </a:ln>
          </p:spPr>
          <p:txBody>
            <a:bodyPr lIns="50800" tIns="50800" rIns="50800" bIns="50800" anchor="ctr"/>
            <a:lstStyle/>
            <a:p>
              <a:pPr>
                <a:defRPr sz="3200"/>
              </a:pPr>
              <a:endParaRPr/>
            </a:p>
          </p:txBody>
        </p:sp>
        <p:sp>
          <p:nvSpPr>
            <p:cNvPr id="10" name="Regression"/>
            <p:cNvSpPr txBox="1"/>
            <p:nvPr/>
          </p:nvSpPr>
          <p:spPr>
            <a:xfrm>
              <a:off x="5653664" y="5322004"/>
              <a:ext cx="102657" cy="37959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a:solidFill>
                    <a:schemeClr val="accent2">
                      <a:hueOff val="597264"/>
                      <a:satOff val="5158"/>
                      <a:lumOff val="-17289"/>
                    </a:schemeClr>
                  </a:solidFill>
                </a:defRPr>
              </a:lvl1pPr>
            </a:lstStyle>
            <a:p>
              <a:endParaRPr dirty="0"/>
            </a:p>
          </p:txBody>
        </p:sp>
        <p:grpSp>
          <p:nvGrpSpPr>
            <p:cNvPr id="11" name="Group"/>
            <p:cNvGrpSpPr/>
            <p:nvPr/>
          </p:nvGrpSpPr>
          <p:grpSpPr>
            <a:xfrm>
              <a:off x="3255009" y="6822098"/>
              <a:ext cx="2408409" cy="2211214"/>
              <a:chOff x="-109574" y="0"/>
              <a:chExt cx="2408407" cy="2211213"/>
            </a:xfrm>
          </p:grpSpPr>
          <p:sp>
            <p:nvSpPr>
              <p:cNvPr id="12" name="Circle"/>
              <p:cNvSpPr/>
              <p:nvPr/>
            </p:nvSpPr>
            <p:spPr>
              <a:xfrm>
                <a:off x="902615" y="1354161"/>
                <a:ext cx="70910"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13" name="Circle"/>
              <p:cNvSpPr/>
              <p:nvPr/>
            </p:nvSpPr>
            <p:spPr>
              <a:xfrm>
                <a:off x="1042315" y="1163661"/>
                <a:ext cx="70910"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14" name="Circle"/>
              <p:cNvSpPr/>
              <p:nvPr/>
            </p:nvSpPr>
            <p:spPr>
              <a:xfrm>
                <a:off x="729016" y="1123109"/>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15" name="Circle"/>
              <p:cNvSpPr/>
              <p:nvPr/>
            </p:nvSpPr>
            <p:spPr>
              <a:xfrm>
                <a:off x="977672" y="1025742"/>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16" name="Circle"/>
              <p:cNvSpPr/>
              <p:nvPr/>
            </p:nvSpPr>
            <p:spPr>
              <a:xfrm>
                <a:off x="729016" y="1008809"/>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17" name="Circle"/>
              <p:cNvSpPr/>
              <p:nvPr/>
            </p:nvSpPr>
            <p:spPr>
              <a:xfrm>
                <a:off x="856016" y="1059609"/>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18" name="Circle"/>
              <p:cNvSpPr/>
              <p:nvPr/>
            </p:nvSpPr>
            <p:spPr>
              <a:xfrm>
                <a:off x="902615" y="1214461"/>
                <a:ext cx="70910"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19" name="Circle"/>
              <p:cNvSpPr/>
              <p:nvPr/>
            </p:nvSpPr>
            <p:spPr>
              <a:xfrm>
                <a:off x="745982" y="1286428"/>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20" name="Circle"/>
              <p:cNvSpPr/>
              <p:nvPr/>
            </p:nvSpPr>
            <p:spPr>
              <a:xfrm>
                <a:off x="859138" y="881809"/>
                <a:ext cx="70910"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21" name="Circle"/>
              <p:cNvSpPr/>
              <p:nvPr/>
            </p:nvSpPr>
            <p:spPr>
              <a:xfrm>
                <a:off x="1105815" y="1282194"/>
                <a:ext cx="70910"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22" name="Circle"/>
              <p:cNvSpPr/>
              <p:nvPr/>
            </p:nvSpPr>
            <p:spPr>
              <a:xfrm>
                <a:off x="1282472" y="1101942"/>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23" name="Circle"/>
              <p:cNvSpPr/>
              <p:nvPr/>
            </p:nvSpPr>
            <p:spPr>
              <a:xfrm>
                <a:off x="1282472" y="1279742"/>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24" name="Circle"/>
              <p:cNvSpPr/>
              <p:nvPr/>
            </p:nvSpPr>
            <p:spPr>
              <a:xfrm>
                <a:off x="1110016" y="869109"/>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25" name="Circle"/>
              <p:cNvSpPr/>
              <p:nvPr/>
            </p:nvSpPr>
            <p:spPr>
              <a:xfrm>
                <a:off x="1358672" y="771742"/>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26" name="Circle"/>
              <p:cNvSpPr/>
              <p:nvPr/>
            </p:nvSpPr>
            <p:spPr>
              <a:xfrm>
                <a:off x="1110016" y="754809"/>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27" name="Circle"/>
              <p:cNvSpPr/>
              <p:nvPr/>
            </p:nvSpPr>
            <p:spPr>
              <a:xfrm>
                <a:off x="1237016" y="805609"/>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28" name="Circle"/>
              <p:cNvSpPr/>
              <p:nvPr/>
            </p:nvSpPr>
            <p:spPr>
              <a:xfrm>
                <a:off x="1282472" y="962242"/>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29" name="Circle"/>
              <p:cNvSpPr/>
              <p:nvPr/>
            </p:nvSpPr>
            <p:spPr>
              <a:xfrm>
                <a:off x="1125838" y="1034209"/>
                <a:ext cx="70910"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30" name="Circle"/>
              <p:cNvSpPr/>
              <p:nvPr/>
            </p:nvSpPr>
            <p:spPr>
              <a:xfrm>
                <a:off x="986138" y="754809"/>
                <a:ext cx="70910"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31" name="Circle"/>
              <p:cNvSpPr/>
              <p:nvPr/>
            </p:nvSpPr>
            <p:spPr>
              <a:xfrm>
                <a:off x="1105815" y="1409194"/>
                <a:ext cx="70910"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32" name="Circle"/>
              <p:cNvSpPr/>
              <p:nvPr/>
            </p:nvSpPr>
            <p:spPr>
              <a:xfrm>
                <a:off x="1409472" y="1406742"/>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33" name="Circle"/>
              <p:cNvSpPr/>
              <p:nvPr/>
            </p:nvSpPr>
            <p:spPr>
              <a:xfrm>
                <a:off x="1485672" y="898742"/>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34" name="Circle"/>
              <p:cNvSpPr/>
              <p:nvPr/>
            </p:nvSpPr>
            <p:spPr>
              <a:xfrm>
                <a:off x="1409472" y="1089242"/>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35" name="Circle"/>
              <p:cNvSpPr/>
              <p:nvPr/>
            </p:nvSpPr>
            <p:spPr>
              <a:xfrm>
                <a:off x="1481438" y="1199309"/>
                <a:ext cx="70910"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36" name="Circle"/>
              <p:cNvSpPr/>
              <p:nvPr/>
            </p:nvSpPr>
            <p:spPr>
              <a:xfrm>
                <a:off x="1664615" y="14811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37" name="Circle"/>
              <p:cNvSpPr/>
              <p:nvPr/>
            </p:nvSpPr>
            <p:spPr>
              <a:xfrm>
                <a:off x="1804315" y="12906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38" name="Circle"/>
              <p:cNvSpPr/>
              <p:nvPr/>
            </p:nvSpPr>
            <p:spPr>
              <a:xfrm>
                <a:off x="1740815" y="11509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39" name="Circle"/>
              <p:cNvSpPr/>
              <p:nvPr/>
            </p:nvSpPr>
            <p:spPr>
              <a:xfrm>
                <a:off x="1619160" y="1184828"/>
                <a:ext cx="70909"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40" name="Circle"/>
              <p:cNvSpPr/>
              <p:nvPr/>
            </p:nvSpPr>
            <p:spPr>
              <a:xfrm>
                <a:off x="1664615" y="13414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41" name="Circle"/>
              <p:cNvSpPr/>
              <p:nvPr/>
            </p:nvSpPr>
            <p:spPr>
              <a:xfrm>
                <a:off x="1507982" y="1413428"/>
                <a:ext cx="70909"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42" name="Circle"/>
              <p:cNvSpPr/>
              <p:nvPr/>
            </p:nvSpPr>
            <p:spPr>
              <a:xfrm>
                <a:off x="1622282" y="1007028"/>
                <a:ext cx="70909"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43" name="Circle"/>
              <p:cNvSpPr/>
              <p:nvPr/>
            </p:nvSpPr>
            <p:spPr>
              <a:xfrm>
                <a:off x="1867815" y="1409194"/>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44" name="Circle"/>
              <p:cNvSpPr/>
              <p:nvPr/>
            </p:nvSpPr>
            <p:spPr>
              <a:xfrm>
                <a:off x="394615" y="11001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45" name="Circle"/>
              <p:cNvSpPr/>
              <p:nvPr/>
            </p:nvSpPr>
            <p:spPr>
              <a:xfrm>
                <a:off x="394615" y="12779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46" name="Circle"/>
              <p:cNvSpPr/>
              <p:nvPr/>
            </p:nvSpPr>
            <p:spPr>
              <a:xfrm>
                <a:off x="1873160" y="994328"/>
                <a:ext cx="70909"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47" name="Circle"/>
              <p:cNvSpPr/>
              <p:nvPr/>
            </p:nvSpPr>
            <p:spPr>
              <a:xfrm>
                <a:off x="470815" y="7699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48" name="Circle"/>
              <p:cNvSpPr/>
              <p:nvPr/>
            </p:nvSpPr>
            <p:spPr>
              <a:xfrm>
                <a:off x="1740815" y="1565828"/>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49" name="Circle"/>
              <p:cNvSpPr/>
              <p:nvPr/>
            </p:nvSpPr>
            <p:spPr>
              <a:xfrm>
                <a:off x="730160" y="803828"/>
                <a:ext cx="70909"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50" name="Circle"/>
              <p:cNvSpPr/>
              <p:nvPr/>
            </p:nvSpPr>
            <p:spPr>
              <a:xfrm>
                <a:off x="394615" y="9604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51" name="Circle"/>
              <p:cNvSpPr/>
              <p:nvPr/>
            </p:nvSpPr>
            <p:spPr>
              <a:xfrm>
                <a:off x="1888982" y="1159428"/>
                <a:ext cx="70909"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52" name="Circle"/>
              <p:cNvSpPr/>
              <p:nvPr/>
            </p:nvSpPr>
            <p:spPr>
              <a:xfrm>
                <a:off x="1749282" y="880028"/>
                <a:ext cx="70909"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53" name="Circle"/>
              <p:cNvSpPr/>
              <p:nvPr/>
            </p:nvSpPr>
            <p:spPr>
              <a:xfrm>
                <a:off x="724815" y="1409194"/>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54" name="Circle"/>
              <p:cNvSpPr/>
              <p:nvPr/>
            </p:nvSpPr>
            <p:spPr>
              <a:xfrm>
                <a:off x="521615" y="14049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55" name="Circle"/>
              <p:cNvSpPr/>
              <p:nvPr/>
            </p:nvSpPr>
            <p:spPr>
              <a:xfrm>
                <a:off x="597815" y="8969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56" name="Circle"/>
              <p:cNvSpPr/>
              <p:nvPr/>
            </p:nvSpPr>
            <p:spPr>
              <a:xfrm>
                <a:off x="521615" y="10874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57" name="Circle"/>
              <p:cNvSpPr/>
              <p:nvPr/>
            </p:nvSpPr>
            <p:spPr>
              <a:xfrm>
                <a:off x="593582" y="1197528"/>
                <a:ext cx="70909"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58" name="Circle"/>
              <p:cNvSpPr/>
              <p:nvPr/>
            </p:nvSpPr>
            <p:spPr>
              <a:xfrm>
                <a:off x="1524915" y="15446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59" name="Circle"/>
              <p:cNvSpPr/>
              <p:nvPr/>
            </p:nvSpPr>
            <p:spPr>
              <a:xfrm>
                <a:off x="1042315" y="15446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60" name="Circle"/>
              <p:cNvSpPr/>
              <p:nvPr/>
            </p:nvSpPr>
            <p:spPr>
              <a:xfrm>
                <a:off x="813715" y="16589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61" name="Circle"/>
              <p:cNvSpPr/>
              <p:nvPr/>
            </p:nvSpPr>
            <p:spPr>
              <a:xfrm>
                <a:off x="902615" y="15954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62" name="Circle"/>
              <p:cNvSpPr/>
              <p:nvPr/>
            </p:nvSpPr>
            <p:spPr>
              <a:xfrm>
                <a:off x="1105815" y="1663194"/>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63" name="Circle"/>
              <p:cNvSpPr/>
              <p:nvPr/>
            </p:nvSpPr>
            <p:spPr>
              <a:xfrm>
                <a:off x="1365160" y="1629328"/>
                <a:ext cx="70909"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64" name="Circle"/>
              <p:cNvSpPr/>
              <p:nvPr/>
            </p:nvSpPr>
            <p:spPr>
              <a:xfrm>
                <a:off x="1253982" y="1540428"/>
                <a:ext cx="70909"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65" name="Circle"/>
              <p:cNvSpPr/>
              <p:nvPr/>
            </p:nvSpPr>
            <p:spPr>
              <a:xfrm>
                <a:off x="669782" y="1527728"/>
                <a:ext cx="70909"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66" name="Circle"/>
              <p:cNvSpPr/>
              <p:nvPr/>
            </p:nvSpPr>
            <p:spPr>
              <a:xfrm>
                <a:off x="977672" y="915675"/>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67" name="Circle"/>
              <p:cNvSpPr/>
              <p:nvPr/>
            </p:nvSpPr>
            <p:spPr>
              <a:xfrm>
                <a:off x="1282472" y="1419442"/>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68" name="Circle"/>
              <p:cNvSpPr/>
              <p:nvPr/>
            </p:nvSpPr>
            <p:spPr>
              <a:xfrm>
                <a:off x="1664615" y="7318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69" name="Circle"/>
              <p:cNvSpPr/>
              <p:nvPr/>
            </p:nvSpPr>
            <p:spPr>
              <a:xfrm>
                <a:off x="1546082" y="791128"/>
                <a:ext cx="70909"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70" name="Circle"/>
              <p:cNvSpPr/>
              <p:nvPr/>
            </p:nvSpPr>
            <p:spPr>
              <a:xfrm>
                <a:off x="1486815" y="609094"/>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71" name="Circle"/>
              <p:cNvSpPr/>
              <p:nvPr/>
            </p:nvSpPr>
            <p:spPr>
              <a:xfrm>
                <a:off x="1232815" y="355094"/>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72" name="Circle"/>
              <p:cNvSpPr/>
              <p:nvPr/>
            </p:nvSpPr>
            <p:spPr>
              <a:xfrm>
                <a:off x="902615" y="3508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73" name="Circle"/>
              <p:cNvSpPr/>
              <p:nvPr/>
            </p:nvSpPr>
            <p:spPr>
              <a:xfrm>
                <a:off x="1524915" y="4905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74" name="Circle"/>
              <p:cNvSpPr/>
              <p:nvPr/>
            </p:nvSpPr>
            <p:spPr>
              <a:xfrm>
                <a:off x="1042315" y="4905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75" name="Circle"/>
              <p:cNvSpPr/>
              <p:nvPr/>
            </p:nvSpPr>
            <p:spPr>
              <a:xfrm>
                <a:off x="813715" y="6556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76" name="Circle"/>
              <p:cNvSpPr/>
              <p:nvPr/>
            </p:nvSpPr>
            <p:spPr>
              <a:xfrm>
                <a:off x="902615" y="5921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77" name="Circle"/>
              <p:cNvSpPr/>
              <p:nvPr/>
            </p:nvSpPr>
            <p:spPr>
              <a:xfrm>
                <a:off x="1105815" y="659894"/>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78" name="Circle"/>
              <p:cNvSpPr/>
              <p:nvPr/>
            </p:nvSpPr>
            <p:spPr>
              <a:xfrm>
                <a:off x="1365160" y="626028"/>
                <a:ext cx="70909"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79" name="Circle"/>
              <p:cNvSpPr/>
              <p:nvPr/>
            </p:nvSpPr>
            <p:spPr>
              <a:xfrm>
                <a:off x="1253982" y="486328"/>
                <a:ext cx="70909"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80" name="Circle"/>
              <p:cNvSpPr/>
              <p:nvPr/>
            </p:nvSpPr>
            <p:spPr>
              <a:xfrm>
                <a:off x="669782" y="600628"/>
                <a:ext cx="70909"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81" name="Circle"/>
              <p:cNvSpPr/>
              <p:nvPr/>
            </p:nvSpPr>
            <p:spPr>
              <a:xfrm>
                <a:off x="1740815" y="609094"/>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82" name="Circle"/>
              <p:cNvSpPr/>
              <p:nvPr/>
            </p:nvSpPr>
            <p:spPr>
              <a:xfrm>
                <a:off x="1740815" y="482094"/>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83" name="Circle"/>
              <p:cNvSpPr/>
              <p:nvPr/>
            </p:nvSpPr>
            <p:spPr>
              <a:xfrm>
                <a:off x="1029615" y="3508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84" name="Circle"/>
              <p:cNvSpPr/>
              <p:nvPr/>
            </p:nvSpPr>
            <p:spPr>
              <a:xfrm>
                <a:off x="508915" y="6175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85" name="Circle"/>
              <p:cNvSpPr/>
              <p:nvPr/>
            </p:nvSpPr>
            <p:spPr>
              <a:xfrm>
                <a:off x="1169315" y="363561"/>
                <a:ext cx="70910"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86" name="Circle"/>
              <p:cNvSpPr/>
              <p:nvPr/>
            </p:nvSpPr>
            <p:spPr>
              <a:xfrm>
                <a:off x="1380982" y="359328"/>
                <a:ext cx="70909"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87" name="Circle"/>
              <p:cNvSpPr/>
              <p:nvPr/>
            </p:nvSpPr>
            <p:spPr>
              <a:xfrm>
                <a:off x="796782" y="473628"/>
                <a:ext cx="70909" cy="78741"/>
              </a:xfrm>
              <a:prstGeom prst="ellipse">
                <a:avLst/>
              </a:prstGeom>
              <a:solidFill>
                <a:schemeClr val="accent5"/>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grpSp>
            <p:nvGrpSpPr>
              <p:cNvPr id="88" name="Group"/>
              <p:cNvGrpSpPr/>
              <p:nvPr/>
            </p:nvGrpSpPr>
            <p:grpSpPr>
              <a:xfrm>
                <a:off x="262985" y="0"/>
                <a:ext cx="1716089" cy="1880130"/>
                <a:chOff x="0" y="0"/>
                <a:chExt cx="1716087" cy="1880129"/>
              </a:xfrm>
            </p:grpSpPr>
            <p:pic>
              <p:nvPicPr>
                <p:cNvPr id="91" name="parabola.gif" descr="parabola.gif"/>
                <p:cNvPicPr>
                  <a:picLocks noChangeAspect="1"/>
                </p:cNvPicPr>
                <p:nvPr/>
              </p:nvPicPr>
              <p:blipFill>
                <a:blip r:embed="rId3">
                  <a:extLst/>
                </a:blip>
                <a:srcRect l="51293" t="21278" r="46954" b="17297"/>
                <a:stretch>
                  <a:fillRect/>
                </a:stretch>
              </p:blipFill>
              <p:spPr>
                <a:xfrm>
                  <a:off x="0" y="0"/>
                  <a:ext cx="84535" cy="187999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21290"/>
                      </a:lnTo>
                      <a:cubicBezTo>
                        <a:pt x="21327" y="21291"/>
                        <a:pt x="21062" y="21298"/>
                        <a:pt x="20789" y="21299"/>
                      </a:cubicBezTo>
                      <a:lnTo>
                        <a:pt x="5679" y="21367"/>
                      </a:lnTo>
                      <a:lnTo>
                        <a:pt x="4766" y="7378"/>
                      </a:lnTo>
                      <a:cubicBezTo>
                        <a:pt x="4492" y="3442"/>
                        <a:pt x="4364" y="2630"/>
                        <a:pt x="4158" y="0"/>
                      </a:cubicBezTo>
                      <a:lnTo>
                        <a:pt x="0" y="0"/>
                      </a:lnTo>
                      <a:close/>
                    </a:path>
                  </a:pathLst>
                </a:custGeom>
                <a:ln w="12700" cap="flat">
                  <a:noFill/>
                  <a:miter lim="400000"/>
                </a:ln>
                <a:effectLst/>
              </p:spPr>
            </p:pic>
            <p:pic>
              <p:nvPicPr>
                <p:cNvPr id="92" name="parabola.gif" descr="parabola.gif"/>
                <p:cNvPicPr>
                  <a:picLocks noChangeAspect="1"/>
                </p:cNvPicPr>
                <p:nvPr/>
              </p:nvPicPr>
              <p:blipFill>
                <a:blip r:embed="rId3">
                  <a:extLst/>
                </a:blip>
                <a:srcRect l="51293" t="82123" r="13673" b="17293"/>
                <a:stretch>
                  <a:fillRect/>
                </a:stretch>
              </p:blipFill>
              <p:spPr>
                <a:xfrm>
                  <a:off x="25400" y="1862269"/>
                  <a:ext cx="1690688" cy="1786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7200"/>
                      </a:lnTo>
                      <a:cubicBezTo>
                        <a:pt x="18581" y="7105"/>
                        <a:pt x="15330" y="6976"/>
                        <a:pt x="11713" y="7200"/>
                      </a:cubicBezTo>
                      <a:cubicBezTo>
                        <a:pt x="8422" y="7405"/>
                        <a:pt x="5966" y="4470"/>
                        <a:pt x="4376" y="0"/>
                      </a:cubicBezTo>
                      <a:lnTo>
                        <a:pt x="0" y="0"/>
                      </a:lnTo>
                      <a:close/>
                    </a:path>
                  </a:pathLst>
                </a:custGeom>
                <a:ln w="12700" cap="flat">
                  <a:noFill/>
                  <a:miter lim="400000"/>
                </a:ln>
                <a:effectLst/>
              </p:spPr>
            </p:pic>
          </p:grpSp>
          <mc:AlternateContent xmlns:mc="http://schemas.openxmlformats.org/markup-compatibility/2006" xmlns:a14="http://schemas.microsoft.com/office/drawing/2010/main">
            <mc:Choice Requires="a14">
              <p:sp>
                <p:nvSpPr>
                  <p:cNvPr id="89" name="Equation"/>
                  <p:cNvSpPr txBox="1"/>
                  <p:nvPr/>
                </p:nvSpPr>
                <p:spPr>
                  <a:xfrm>
                    <a:off x="1998625" y="1921317"/>
                    <a:ext cx="300209" cy="289897"/>
                  </a:xfrm>
                  <a:prstGeom prst="rect">
                    <a:avLst/>
                  </a:prstGeom>
                  <a:noFill/>
                  <a:ln w="12700" cap="flat">
                    <a:noFill/>
                    <a:miter lim="400000"/>
                  </a:ln>
                  <a:effectLst/>
                </p:spPr>
                <p:txBody>
                  <a:bodyPr wrap="none" lIns="0" tIns="0" rIns="0" bIns="0">
                    <a:spAutoFit/>
                  </a:bodyPr>
                  <a:lstStyle/>
                  <a:p>
                    <a:pPr algn="l" defTabSz="914400" latinLnBrk="1">
                      <a:defRPr sz="1800">
                        <a:solidFill>
                          <a:srgbClr val="000000"/>
                        </a:solidFill>
                      </a:defRPr>
                    </a:pPr>
                    <a14:m>
                      <m:oMathPara xmlns:m="http://schemas.openxmlformats.org/officeDocument/2006/math">
                        <m:oMathParaPr>
                          <m:jc m:val="centerGroup"/>
                        </m:oMathParaPr>
                        <m:oMath xmlns:m="http://schemas.openxmlformats.org/officeDocument/2006/math">
                          <m:sSub>
                            <m:sSubPr>
                              <m:ctrlPr>
                                <a:rPr sz="3300" i="1">
                                  <a:solidFill>
                                    <a:srgbClr val="414040"/>
                                  </a:solidFill>
                                  <a:latin typeface="Cambria Math" panose="02040503050406030204" pitchFamily="18" charset="0"/>
                                </a:rPr>
                              </m:ctrlPr>
                            </m:sSubPr>
                            <m:e>
                              <m:r>
                                <a:rPr sz="3300" i="1">
                                  <a:solidFill>
                                    <a:srgbClr val="414040"/>
                                  </a:solidFill>
                                  <a:latin typeface="Cambria Math" panose="02040503050406030204" pitchFamily="18" charset="0"/>
                                </a:rPr>
                                <m:t>𝑥</m:t>
                              </m:r>
                            </m:e>
                            <m:sub>
                              <m:r>
                                <a:rPr sz="3300" i="1">
                                  <a:solidFill>
                                    <a:srgbClr val="414040"/>
                                  </a:solidFill>
                                  <a:latin typeface="Cambria Math" panose="02040503050406030204" pitchFamily="18" charset="0"/>
                                </a:rPr>
                                <m:t>1</m:t>
                              </m:r>
                            </m:sub>
                          </m:sSub>
                        </m:oMath>
                      </m:oMathPara>
                    </a14:m>
                    <a:endParaRPr sz="3300">
                      <a:solidFill>
                        <a:srgbClr val="414141"/>
                      </a:solidFill>
                    </a:endParaRPr>
                  </a:p>
                </p:txBody>
              </p:sp>
            </mc:Choice>
            <mc:Fallback xmlns="">
              <p:sp>
                <p:nvSpPr>
                  <p:cNvPr id="89" name="Equation"/>
                  <p:cNvSpPr txBox="1">
                    <a:spLocks noRot="1" noChangeAspect="1" noMove="1" noResize="1" noEditPoints="1" noAdjustHandles="1" noChangeArrowheads="1" noChangeShapeType="1" noTextEdit="1"/>
                  </p:cNvSpPr>
                  <p:nvPr/>
                </p:nvSpPr>
                <p:spPr>
                  <a:xfrm>
                    <a:off x="1998625" y="1921317"/>
                    <a:ext cx="300209" cy="289897"/>
                  </a:xfrm>
                  <a:prstGeom prst="rect">
                    <a:avLst/>
                  </a:prstGeom>
                  <a:blipFill rotWithShape="0">
                    <a:blip r:embed="rId4"/>
                    <a:stretch>
                      <a:fillRect r="-22449" b="-66667"/>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0" name="Equation"/>
                  <p:cNvSpPr txBox="1"/>
                  <p:nvPr/>
                </p:nvSpPr>
                <p:spPr>
                  <a:xfrm>
                    <a:off x="-109575" y="54417"/>
                    <a:ext cx="330777" cy="289897"/>
                  </a:xfrm>
                  <a:prstGeom prst="rect">
                    <a:avLst/>
                  </a:prstGeom>
                  <a:noFill/>
                  <a:ln w="12700" cap="flat">
                    <a:noFill/>
                    <a:miter lim="400000"/>
                  </a:ln>
                  <a:effectLst/>
                </p:spPr>
                <p:txBody>
                  <a:bodyPr wrap="none" lIns="0" tIns="0" rIns="0" bIns="0">
                    <a:spAutoFit/>
                  </a:bodyPr>
                  <a:lstStyle/>
                  <a:p>
                    <a:pPr algn="l" defTabSz="914400" latinLnBrk="1">
                      <a:defRPr sz="1800">
                        <a:solidFill>
                          <a:srgbClr val="000000"/>
                        </a:solidFill>
                      </a:defRPr>
                    </a:pPr>
                    <a14:m>
                      <m:oMathPara xmlns:m="http://schemas.openxmlformats.org/officeDocument/2006/math">
                        <m:oMathParaPr>
                          <m:jc m:val="centerGroup"/>
                        </m:oMathParaPr>
                        <m:oMath xmlns:m="http://schemas.openxmlformats.org/officeDocument/2006/math">
                          <m:sSub>
                            <m:sSubPr>
                              <m:ctrlPr>
                                <a:rPr sz="3300" i="1">
                                  <a:solidFill>
                                    <a:srgbClr val="414040"/>
                                  </a:solidFill>
                                  <a:latin typeface="Cambria Math" panose="02040503050406030204" pitchFamily="18" charset="0"/>
                                </a:rPr>
                              </m:ctrlPr>
                            </m:sSubPr>
                            <m:e>
                              <m:r>
                                <a:rPr sz="3300" i="1">
                                  <a:solidFill>
                                    <a:srgbClr val="414040"/>
                                  </a:solidFill>
                                  <a:latin typeface="Cambria Math" panose="02040503050406030204" pitchFamily="18" charset="0"/>
                                </a:rPr>
                                <m:t>𝑥</m:t>
                              </m:r>
                            </m:e>
                            <m:sub>
                              <m:r>
                                <a:rPr sz="3300" i="1">
                                  <a:solidFill>
                                    <a:srgbClr val="414040"/>
                                  </a:solidFill>
                                  <a:latin typeface="Cambria Math" panose="02040503050406030204" pitchFamily="18" charset="0"/>
                                </a:rPr>
                                <m:t>2</m:t>
                              </m:r>
                            </m:sub>
                          </m:sSub>
                        </m:oMath>
                      </m:oMathPara>
                    </a14:m>
                    <a:endParaRPr sz="3300">
                      <a:solidFill>
                        <a:srgbClr val="414141"/>
                      </a:solidFill>
                    </a:endParaRPr>
                  </a:p>
                </p:txBody>
              </p:sp>
            </mc:Choice>
            <mc:Fallback xmlns="">
              <p:sp>
                <p:nvSpPr>
                  <p:cNvPr id="90" name="Equation"/>
                  <p:cNvSpPr txBox="1">
                    <a:spLocks noRot="1" noChangeAspect="1" noMove="1" noResize="1" noEditPoints="1" noAdjustHandles="1" noChangeArrowheads="1" noChangeShapeType="1" noTextEdit="1"/>
                  </p:cNvSpPr>
                  <p:nvPr/>
                </p:nvSpPr>
                <p:spPr>
                  <a:xfrm>
                    <a:off x="-109575" y="54417"/>
                    <a:ext cx="330777" cy="289897"/>
                  </a:xfrm>
                  <a:prstGeom prst="rect">
                    <a:avLst/>
                  </a:prstGeom>
                  <a:blipFill rotWithShape="0">
                    <a:blip r:embed="rId5"/>
                    <a:stretch>
                      <a:fillRect r="-12963" b="-64583"/>
                    </a:stretch>
                  </a:blipFill>
                  <a:ln w="12700" cap="flat">
                    <a:noFill/>
                    <a:miter lim="400000"/>
                  </a:ln>
                  <a:effectLst/>
                </p:spPr>
                <p:txBody>
                  <a:bodyPr/>
                  <a:lstStyle/>
                  <a:p>
                    <a:r>
                      <a:rPr lang="en-US">
                        <a:noFill/>
                      </a:rPr>
                      <a:t> </a:t>
                    </a:r>
                  </a:p>
                </p:txBody>
              </p:sp>
            </mc:Fallback>
          </mc:AlternateContent>
        </p:grpSp>
        <p:sp>
          <p:nvSpPr>
            <p:cNvPr id="93" name="Logistic"/>
            <p:cNvSpPr txBox="1"/>
            <p:nvPr/>
          </p:nvSpPr>
          <p:spPr>
            <a:xfrm>
              <a:off x="5798497" y="4941926"/>
              <a:ext cx="1116781" cy="656590"/>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a:solidFill>
                    <a:schemeClr val="accent2">
                      <a:hueOff val="597264"/>
                      <a:satOff val="5158"/>
                      <a:lumOff val="-17289"/>
                    </a:schemeClr>
                  </a:solidFill>
                </a:defRPr>
              </a:lvl1pPr>
            </a:lstStyle>
            <a:p>
              <a:pPr algn="ctr"/>
              <a:r>
                <a:rPr dirty="0"/>
                <a:t>Logistic</a:t>
              </a:r>
              <a:endParaRPr lang="en-US" dirty="0"/>
            </a:p>
            <a:p>
              <a:pPr algn="ctr"/>
              <a:r>
                <a:rPr lang="en-US" dirty="0"/>
                <a:t>Regression</a:t>
              </a:r>
              <a:endParaRPr dirty="0"/>
            </a:p>
          </p:txBody>
        </p:sp>
        <p:sp>
          <p:nvSpPr>
            <p:cNvPr id="94" name="Line"/>
            <p:cNvSpPr/>
            <p:nvPr/>
          </p:nvSpPr>
          <p:spPr>
            <a:xfrm>
              <a:off x="6032225" y="7708900"/>
              <a:ext cx="675796" cy="0"/>
            </a:xfrm>
            <a:prstGeom prst="line">
              <a:avLst/>
            </a:prstGeom>
            <a:ln w="38100">
              <a:solidFill>
                <a:srgbClr val="000000"/>
              </a:solidFill>
              <a:miter lim="400000"/>
              <a:tailEnd type="triangle"/>
            </a:ln>
          </p:spPr>
          <p:txBody>
            <a:bodyPr lIns="50800" tIns="50800" rIns="50800" bIns="50800" anchor="ctr"/>
            <a:lstStyle/>
            <a:p>
              <a:pPr>
                <a:defRPr sz="3200"/>
              </a:pPr>
              <a:endParaRPr/>
            </a:p>
          </p:txBody>
        </p:sp>
        <p:sp>
          <p:nvSpPr>
            <p:cNvPr id="95" name="Polynomial"/>
            <p:cNvSpPr txBox="1"/>
            <p:nvPr/>
          </p:nvSpPr>
          <p:spPr>
            <a:xfrm>
              <a:off x="7076828" y="7454899"/>
              <a:ext cx="1892132" cy="508001"/>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p>
              <a:r>
                <a:t>Polynomial </a:t>
              </a:r>
            </a:p>
          </p:txBody>
        </p:sp>
      </p:grpSp>
      <mc:AlternateContent xmlns:mc="http://schemas.openxmlformats.org/markup-compatibility/2006" xmlns:a14="http://schemas.microsoft.com/office/drawing/2010/main">
        <mc:Choice Requires="a14">
          <p:sp>
            <p:nvSpPr>
              <p:cNvPr id="97" name="Equation"/>
              <p:cNvSpPr txBox="1"/>
              <p:nvPr/>
            </p:nvSpPr>
            <p:spPr>
              <a:xfrm>
                <a:off x="8250876" y="2005181"/>
                <a:ext cx="689548" cy="1031051"/>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xmlns:m="http://schemas.openxmlformats.org/officeDocument/2006/math">
                    <m:oMathParaPr>
                      <m:jc m:val="centerGroup"/>
                    </m:oMathParaPr>
                    <m:oMath xmlns:m="http://schemas.openxmlformats.org/officeDocument/2006/math">
                      <m:acc>
                        <m:accPr>
                          <m:chr m:val="̂"/>
                          <m:ctrlPr>
                            <a:rPr lang="en-US" sz="6700" b="0" i="1" smtClean="0">
                              <a:solidFill>
                                <a:srgbClr val="414141"/>
                              </a:solidFill>
                              <a:latin typeface="Cambria Math" panose="02040503050406030204" pitchFamily="18" charset="0"/>
                            </a:rPr>
                          </m:ctrlPr>
                        </m:accPr>
                        <m:e>
                          <m:r>
                            <a:rPr lang="en-US" sz="6700" b="0" i="1" smtClean="0">
                              <a:solidFill>
                                <a:srgbClr val="414141"/>
                              </a:solidFill>
                              <a:latin typeface="Cambria Math" charset="0"/>
                            </a:rPr>
                            <m:t>𝑦</m:t>
                          </m:r>
                        </m:e>
                      </m:acc>
                    </m:oMath>
                  </m:oMathPara>
                </a14:m>
                <a:endParaRPr sz="6700" dirty="0">
                  <a:solidFill>
                    <a:srgbClr val="414141"/>
                  </a:solidFill>
                </a:endParaRPr>
              </a:p>
            </p:txBody>
          </p:sp>
        </mc:Choice>
        <mc:Fallback xmlns="">
          <p:sp>
            <p:nvSpPr>
              <p:cNvPr id="97" name="Equation"/>
              <p:cNvSpPr txBox="1">
                <a:spLocks noRot="1" noChangeAspect="1" noMove="1" noResize="1" noEditPoints="1" noAdjustHandles="1" noChangeArrowheads="1" noChangeShapeType="1" noTextEdit="1"/>
              </p:cNvSpPr>
              <p:nvPr/>
            </p:nvSpPr>
            <p:spPr>
              <a:xfrm>
                <a:off x="8250876" y="2005181"/>
                <a:ext cx="689548" cy="1031051"/>
              </a:xfrm>
              <a:prstGeom prst="rect">
                <a:avLst/>
              </a:prstGeom>
              <a:blipFill rotWithShape="0">
                <a:blip r:embed="rId6"/>
                <a:stretch>
                  <a:fillRect/>
                </a:stretch>
              </a:blipFill>
              <a:ln w="12700">
                <a:miter lim="400000"/>
              </a:ln>
            </p:spPr>
            <p:txBody>
              <a:bodyPr/>
              <a:lstStyle/>
              <a:p>
                <a:r>
                  <a:rPr lang="en-US">
                    <a:noFill/>
                  </a:rPr>
                  <a:t> </a:t>
                </a:r>
              </a:p>
            </p:txBody>
          </p:sp>
        </mc:Fallback>
      </mc:AlternateContent>
    </p:spTree>
    <p:extLst>
      <p:ext uri="{BB962C8B-B14F-4D97-AF65-F5344CB8AC3E}">
        <p14:creationId xmlns:p14="http://schemas.microsoft.com/office/powerpoint/2010/main" val="15822906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Representational Learning</a:t>
            </a:r>
          </a:p>
        </p:txBody>
      </p:sp>
      <p:sp>
        <p:nvSpPr>
          <p:cNvPr id="3" name="Content Placeholder 2"/>
          <p:cNvSpPr>
            <a:spLocks noGrp="1"/>
          </p:cNvSpPr>
          <p:nvPr>
            <p:ph idx="1"/>
          </p:nvPr>
        </p:nvSpPr>
        <p:spPr>
          <a:xfrm>
            <a:off x="349292" y="887000"/>
            <a:ext cx="10327008" cy="450222"/>
          </a:xfrm>
        </p:spPr>
        <p:txBody>
          <a:bodyPr/>
          <a:lstStyle/>
          <a:p>
            <a:r>
              <a:rPr lang="en-US" sz="2400" dirty="0"/>
              <a:t>Representation Matters</a:t>
            </a:r>
          </a:p>
        </p:txBody>
      </p:sp>
      <mc:AlternateContent xmlns:mc="http://schemas.openxmlformats.org/markup-compatibility/2006" xmlns:a14="http://schemas.microsoft.com/office/drawing/2010/main">
        <mc:Choice Requires="a14">
          <p:sp>
            <p:nvSpPr>
              <p:cNvPr id="5" name="Equation"/>
              <p:cNvSpPr txBox="1"/>
              <p:nvPr/>
            </p:nvSpPr>
            <p:spPr>
              <a:xfrm>
                <a:off x="1757075" y="2074216"/>
                <a:ext cx="676852" cy="1031051"/>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xmlns:m="http://schemas.openxmlformats.org/officeDocument/2006/math">
                    <m:oMathParaPr>
                      <m:jc m:val="centerGroup"/>
                    </m:oMathParaPr>
                    <m:oMath xmlns:m="http://schemas.openxmlformats.org/officeDocument/2006/math">
                      <m:r>
                        <a:rPr lang="en-US" sz="6700" b="0" i="1" smtClean="0">
                          <a:solidFill>
                            <a:srgbClr val="414141"/>
                          </a:solidFill>
                          <a:latin typeface="Cambria Math" charset="0"/>
                        </a:rPr>
                        <m:t>𝑥</m:t>
                      </m:r>
                    </m:oMath>
                  </m:oMathPara>
                </a14:m>
                <a:endParaRPr sz="6700" dirty="0">
                  <a:solidFill>
                    <a:srgbClr val="414141"/>
                  </a:solidFill>
                </a:endParaRPr>
              </a:p>
            </p:txBody>
          </p:sp>
        </mc:Choice>
        <mc:Fallback xmlns="">
          <p:sp>
            <p:nvSpPr>
              <p:cNvPr id="5" name="Equation"/>
              <p:cNvSpPr txBox="1">
                <a:spLocks noRot="1" noChangeAspect="1" noMove="1" noResize="1" noEditPoints="1" noAdjustHandles="1" noChangeArrowheads="1" noChangeShapeType="1" noTextEdit="1"/>
              </p:cNvSpPr>
              <p:nvPr/>
            </p:nvSpPr>
            <p:spPr>
              <a:xfrm>
                <a:off x="1757075" y="2074216"/>
                <a:ext cx="676852" cy="1031051"/>
              </a:xfrm>
              <a:prstGeom prst="rect">
                <a:avLst/>
              </a:prstGeom>
              <a:blipFill rotWithShape="0">
                <a:blip r:embed="rId2"/>
                <a:stretch>
                  <a:fillRect/>
                </a:stretch>
              </a:blipFill>
              <a:ln w="12700">
                <a:miter lim="400000"/>
              </a:ln>
            </p:spPr>
            <p:txBody>
              <a:bodyPr/>
              <a:lstStyle/>
              <a:p>
                <a:r>
                  <a:rPr lang="en-US">
                    <a:noFill/>
                  </a:rPr>
                  <a:t> </a:t>
                </a:r>
              </a:p>
            </p:txBody>
          </p:sp>
        </mc:Fallback>
      </mc:AlternateContent>
      <p:sp>
        <p:nvSpPr>
          <p:cNvPr id="6" name="Rounded Rectangle"/>
          <p:cNvSpPr/>
          <p:nvPr/>
        </p:nvSpPr>
        <p:spPr>
          <a:xfrm>
            <a:off x="6146511" y="2039953"/>
            <a:ext cx="1989436" cy="1298130"/>
          </a:xfrm>
          <a:prstGeom prst="roundRect">
            <a:avLst>
              <a:gd name="adj" fmla="val 15000"/>
            </a:avLst>
          </a:prstGeom>
          <a:ln w="38100">
            <a:solidFill>
              <a:schemeClr val="accent2">
                <a:hueOff val="-602737"/>
                <a:satOff val="7170"/>
                <a:lumOff val="14117"/>
              </a:schemeClr>
            </a:solidFill>
            <a:miter lim="400000"/>
          </a:ln>
        </p:spPr>
        <p:txBody>
          <a:bodyPr lIns="50800" tIns="50800" rIns="50800" bIns="50800" anchor="ctr"/>
          <a:lstStyle/>
          <a:p>
            <a:pPr>
              <a:defRPr sz="3200">
                <a:solidFill>
                  <a:srgbClr val="FFFFFF"/>
                </a:solidFill>
                <a:effectLst>
                  <a:outerShdw blurRad="25400" dist="33948" dir="2700000" rotWithShape="0">
                    <a:srgbClr val="3B3936"/>
                  </a:outerShdw>
                </a:effectLst>
              </a:defRPr>
            </a:pPr>
            <a:endParaRPr/>
          </a:p>
        </p:txBody>
      </p:sp>
      <p:sp>
        <p:nvSpPr>
          <p:cNvPr id="7" name="Line"/>
          <p:cNvSpPr/>
          <p:nvPr/>
        </p:nvSpPr>
        <p:spPr>
          <a:xfrm>
            <a:off x="2647399" y="2613277"/>
            <a:ext cx="675796" cy="0"/>
          </a:xfrm>
          <a:prstGeom prst="line">
            <a:avLst/>
          </a:prstGeom>
          <a:ln w="38100">
            <a:solidFill>
              <a:schemeClr val="accent2">
                <a:hueOff val="-602737"/>
                <a:satOff val="7170"/>
                <a:lumOff val="14117"/>
              </a:schemeClr>
            </a:solidFill>
            <a:miter lim="400000"/>
            <a:tailEnd type="triangle"/>
          </a:ln>
        </p:spPr>
        <p:txBody>
          <a:bodyPr lIns="50800" tIns="50800" rIns="50800" bIns="50800" anchor="ctr"/>
          <a:lstStyle/>
          <a:p>
            <a:pPr>
              <a:defRPr sz="3200"/>
            </a:pPr>
            <a:endParaRPr/>
          </a:p>
        </p:txBody>
      </p:sp>
      <p:sp>
        <p:nvSpPr>
          <p:cNvPr id="8" name="Equation"/>
          <p:cNvSpPr txBox="1"/>
          <p:nvPr/>
        </p:nvSpPr>
        <p:spPr>
          <a:xfrm>
            <a:off x="7949193" y="2130677"/>
            <a:ext cx="65" cy="1092607"/>
          </a:xfrm>
          <a:prstGeom prst="rect">
            <a:avLst/>
          </a:prstGeom>
          <a:ln w="12700">
            <a:miter lim="400000"/>
          </a:ln>
        </p:spPr>
        <p:txBody>
          <a:bodyPr wrap="none" lIns="0" tIns="0" rIns="0" bIns="0">
            <a:spAutoFit/>
          </a:bodyPr>
          <a:lstStyle/>
          <a:p>
            <a:pPr algn="l" defTabSz="914400" latinLnBrk="1">
              <a:defRPr sz="1800">
                <a:solidFill>
                  <a:srgbClr val="000000"/>
                </a:solidFill>
              </a:defRPr>
            </a:pPr>
            <a:endParaRPr sz="7100" dirty="0">
              <a:solidFill>
                <a:srgbClr val="414141"/>
              </a:solidFill>
            </a:endParaRPr>
          </a:p>
        </p:txBody>
      </p:sp>
      <p:sp>
        <p:nvSpPr>
          <p:cNvPr id="9" name="Line"/>
          <p:cNvSpPr/>
          <p:nvPr/>
        </p:nvSpPr>
        <p:spPr>
          <a:xfrm>
            <a:off x="8332021" y="2638678"/>
            <a:ext cx="675796" cy="0"/>
          </a:xfrm>
          <a:prstGeom prst="line">
            <a:avLst/>
          </a:prstGeom>
          <a:ln w="38100">
            <a:solidFill>
              <a:schemeClr val="accent2">
                <a:hueOff val="-602737"/>
                <a:satOff val="7170"/>
                <a:lumOff val="14117"/>
              </a:schemeClr>
            </a:solidFill>
            <a:miter lim="400000"/>
            <a:tailEnd type="triangle"/>
          </a:ln>
        </p:spPr>
        <p:txBody>
          <a:bodyPr lIns="50800" tIns="50800" rIns="50800" bIns="50800" anchor="ctr"/>
          <a:lstStyle/>
          <a:p>
            <a:pPr>
              <a:defRPr sz="3200"/>
            </a:pPr>
            <a:endParaRPr/>
          </a:p>
        </p:txBody>
      </p:sp>
      <p:sp>
        <p:nvSpPr>
          <p:cNvPr id="10" name="Regression"/>
          <p:cNvSpPr txBox="1"/>
          <p:nvPr/>
        </p:nvSpPr>
        <p:spPr>
          <a:xfrm>
            <a:off x="6544076" y="2692392"/>
            <a:ext cx="102657" cy="37959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a:solidFill>
                  <a:schemeClr val="accent2">
                    <a:hueOff val="597264"/>
                    <a:satOff val="5158"/>
                    <a:lumOff val="-17289"/>
                  </a:schemeClr>
                </a:solidFill>
              </a:defRPr>
            </a:lvl1pPr>
          </a:lstStyle>
          <a:p>
            <a:endParaRPr dirty="0"/>
          </a:p>
        </p:txBody>
      </p:sp>
      <p:pic>
        <p:nvPicPr>
          <p:cNvPr id="11" name="parabola.gif" descr="parabola.gif"/>
          <p:cNvPicPr>
            <a:picLocks noChangeAspect="1"/>
          </p:cNvPicPr>
          <p:nvPr/>
        </p:nvPicPr>
        <p:blipFill>
          <a:blip r:embed="rId3">
            <a:extLst/>
          </a:blip>
          <a:srcRect l="51293" t="21278" r="13673" b="17297"/>
          <a:stretch>
            <a:fillRect/>
          </a:stretch>
        </p:blipFill>
        <p:spPr>
          <a:xfrm>
            <a:off x="2869311" y="4114075"/>
            <a:ext cx="1690689" cy="187999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21463"/>
                </a:lnTo>
                <a:cubicBezTo>
                  <a:pt x="18581" y="21462"/>
                  <a:pt x="15330" y="21461"/>
                  <a:pt x="11713" y="21463"/>
                </a:cubicBezTo>
                <a:cubicBezTo>
                  <a:pt x="6071" y="21467"/>
                  <a:pt x="2534" y="21397"/>
                  <a:pt x="2454" y="21281"/>
                </a:cubicBezTo>
                <a:cubicBezTo>
                  <a:pt x="2383" y="21178"/>
                  <a:pt x="2741" y="20901"/>
                  <a:pt x="3245" y="20670"/>
                </a:cubicBezTo>
                <a:cubicBezTo>
                  <a:pt x="5482" y="19645"/>
                  <a:pt x="8411" y="16134"/>
                  <a:pt x="10871" y="11527"/>
                </a:cubicBezTo>
                <a:cubicBezTo>
                  <a:pt x="12692" y="8116"/>
                  <a:pt x="14842" y="3227"/>
                  <a:pt x="15521" y="967"/>
                </a:cubicBezTo>
                <a:cubicBezTo>
                  <a:pt x="15608" y="676"/>
                  <a:pt x="15763" y="275"/>
                  <a:pt x="15886" y="0"/>
                </a:cubicBezTo>
                <a:lnTo>
                  <a:pt x="15718" y="0"/>
                </a:lnTo>
                <a:cubicBezTo>
                  <a:pt x="15333" y="1040"/>
                  <a:pt x="14918" y="2195"/>
                  <a:pt x="14628" y="2914"/>
                </a:cubicBezTo>
                <a:cubicBezTo>
                  <a:pt x="11272" y="11245"/>
                  <a:pt x="8164" y="16473"/>
                  <a:pt x="4949" y="19197"/>
                </a:cubicBezTo>
                <a:cubicBezTo>
                  <a:pt x="3276" y="20614"/>
                  <a:pt x="2190" y="21195"/>
                  <a:pt x="1039" y="21299"/>
                </a:cubicBezTo>
                <a:lnTo>
                  <a:pt x="284" y="21367"/>
                </a:lnTo>
                <a:lnTo>
                  <a:pt x="238" y="7378"/>
                </a:lnTo>
                <a:cubicBezTo>
                  <a:pt x="225" y="3442"/>
                  <a:pt x="218" y="2630"/>
                  <a:pt x="208" y="0"/>
                </a:cubicBezTo>
                <a:lnTo>
                  <a:pt x="0" y="0"/>
                </a:lnTo>
                <a:close/>
              </a:path>
            </a:pathLst>
          </a:custGeom>
          <a:ln w="12700">
            <a:miter lim="400000"/>
          </a:ln>
        </p:spPr>
      </p:pic>
      <p:grpSp>
        <p:nvGrpSpPr>
          <p:cNvPr id="29" name="Group"/>
          <p:cNvGrpSpPr/>
          <p:nvPr/>
        </p:nvGrpSpPr>
        <p:grpSpPr>
          <a:xfrm>
            <a:off x="2611419" y="4114076"/>
            <a:ext cx="2070699" cy="2140237"/>
            <a:chOff x="0" y="0"/>
            <a:chExt cx="2070698" cy="2140236"/>
          </a:xfrm>
        </p:grpSpPr>
        <p:sp>
          <p:nvSpPr>
            <p:cNvPr id="30" name="Circle"/>
            <p:cNvSpPr/>
            <p:nvPr/>
          </p:nvSpPr>
          <p:spPr>
            <a:xfrm>
              <a:off x="1029615" y="900627"/>
              <a:ext cx="70910"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31" name="Circle"/>
            <p:cNvSpPr/>
            <p:nvPr/>
          </p:nvSpPr>
          <p:spPr>
            <a:xfrm>
              <a:off x="1169315" y="506927"/>
              <a:ext cx="70910"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32" name="Circle"/>
            <p:cNvSpPr/>
            <p:nvPr/>
          </p:nvSpPr>
          <p:spPr>
            <a:xfrm>
              <a:off x="806360" y="1290094"/>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33" name="Circle"/>
            <p:cNvSpPr/>
            <p:nvPr/>
          </p:nvSpPr>
          <p:spPr>
            <a:xfrm>
              <a:off x="1105815" y="710127"/>
              <a:ext cx="70910"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34" name="Circle"/>
            <p:cNvSpPr/>
            <p:nvPr/>
          </p:nvSpPr>
          <p:spPr>
            <a:xfrm>
              <a:off x="984160" y="1061494"/>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35" name="Circle"/>
            <p:cNvSpPr/>
            <p:nvPr/>
          </p:nvSpPr>
          <p:spPr>
            <a:xfrm>
              <a:off x="984160" y="1251994"/>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36" name="Circle"/>
            <p:cNvSpPr/>
            <p:nvPr/>
          </p:nvSpPr>
          <p:spPr>
            <a:xfrm>
              <a:off x="775615" y="1535627"/>
              <a:ext cx="70910"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37" name="Circle"/>
            <p:cNvSpPr/>
            <p:nvPr/>
          </p:nvSpPr>
          <p:spPr>
            <a:xfrm>
              <a:off x="745982" y="1417094"/>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38" name="Circle"/>
            <p:cNvSpPr/>
            <p:nvPr/>
          </p:nvSpPr>
          <p:spPr>
            <a:xfrm>
              <a:off x="657082" y="1671094"/>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39" name="Circle"/>
            <p:cNvSpPr/>
            <p:nvPr/>
          </p:nvSpPr>
          <p:spPr>
            <a:xfrm>
              <a:off x="470815" y="1730361"/>
              <a:ext cx="70910"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mc:AlternateContent xmlns:mc="http://schemas.openxmlformats.org/markup-compatibility/2006" xmlns:a14="http://schemas.microsoft.com/office/drawing/2010/main">
          <mc:Choice Requires="a14">
            <p:sp>
              <p:nvSpPr>
                <p:cNvPr id="40" name="Equation"/>
                <p:cNvSpPr txBox="1"/>
                <p:nvPr/>
              </p:nvSpPr>
              <p:spPr>
                <a:xfrm>
                  <a:off x="0" y="123832"/>
                  <a:ext cx="189015" cy="271578"/>
                </a:xfrm>
                <a:prstGeom prst="rect">
                  <a:avLst/>
                </a:prstGeom>
                <a:noFill/>
                <a:ln w="12700" cap="flat">
                  <a:noFill/>
                  <a:miter lim="400000"/>
                </a:ln>
                <a:effectLst/>
              </p:spPr>
              <p:txBody>
                <a:bodyPr wrap="none" lIns="0" tIns="0" rIns="0" bIns="0">
                  <a:spAutoFit/>
                </a:bodyPr>
                <a:lstStyle/>
                <a:p>
                  <a:pPr algn="l" defTabSz="914400" latinLnBrk="1">
                    <a:defRPr sz="1800">
                      <a:solidFill>
                        <a:srgbClr val="000000"/>
                      </a:solidFill>
                    </a:defRPr>
                  </a:pPr>
                  <a14:m>
                    <m:oMathPara xmlns:m="http://schemas.openxmlformats.org/officeDocument/2006/math">
                      <m:oMathParaPr>
                        <m:jc m:val="centerGroup"/>
                      </m:oMathParaPr>
                      <m:oMath xmlns:m="http://schemas.openxmlformats.org/officeDocument/2006/math">
                        <m:r>
                          <a:rPr sz="3300" i="1">
                            <a:solidFill>
                              <a:srgbClr val="414040"/>
                            </a:solidFill>
                            <a:latin typeface="Cambria Math" panose="02040503050406030204" pitchFamily="18" charset="0"/>
                          </a:rPr>
                          <m:t>𝑦</m:t>
                        </m:r>
                      </m:oMath>
                    </m:oMathPara>
                  </a14:m>
                  <a:endParaRPr sz="3300">
                    <a:solidFill>
                      <a:srgbClr val="414141"/>
                    </a:solidFill>
                  </a:endParaRPr>
                </a:p>
              </p:txBody>
            </p:sp>
          </mc:Choice>
          <mc:Fallback xmlns="">
            <p:sp>
              <p:nvSpPr>
                <p:cNvPr id="40" name="Equation"/>
                <p:cNvSpPr txBox="1">
                  <a:spLocks noRot="1" noChangeAspect="1" noMove="1" noResize="1" noEditPoints="1" noAdjustHandles="1" noChangeArrowheads="1" noChangeShapeType="1" noTextEdit="1"/>
                </p:cNvSpPr>
                <p:nvPr/>
              </p:nvSpPr>
              <p:spPr>
                <a:xfrm>
                  <a:off x="0" y="123832"/>
                  <a:ext cx="189015" cy="271578"/>
                </a:xfrm>
                <a:prstGeom prst="rect">
                  <a:avLst/>
                </a:prstGeom>
                <a:blipFill rotWithShape="0">
                  <a:blip r:embed="rId4"/>
                  <a:stretch>
                    <a:fillRect r="-22581" b="-77778"/>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Equation"/>
                <p:cNvSpPr txBox="1"/>
                <p:nvPr/>
              </p:nvSpPr>
              <p:spPr>
                <a:xfrm>
                  <a:off x="1871625" y="1950384"/>
                  <a:ext cx="199074" cy="189853"/>
                </a:xfrm>
                <a:prstGeom prst="rect">
                  <a:avLst/>
                </a:prstGeom>
                <a:noFill/>
                <a:ln w="12700" cap="flat">
                  <a:noFill/>
                  <a:miter lim="400000"/>
                </a:ln>
                <a:effectLst/>
              </p:spPr>
              <p:txBody>
                <a:bodyPr wrap="none" lIns="0" tIns="0" rIns="0" bIns="0">
                  <a:spAutoFit/>
                </a:bodyPr>
                <a:lstStyle/>
                <a:p>
                  <a:pPr algn="l" defTabSz="914400" latinLnBrk="1">
                    <a:defRPr sz="1800">
                      <a:solidFill>
                        <a:srgbClr val="000000"/>
                      </a:solidFill>
                    </a:defRPr>
                  </a:pPr>
                  <a14:m>
                    <m:oMathPara xmlns:m="http://schemas.openxmlformats.org/officeDocument/2006/math">
                      <m:oMathParaPr>
                        <m:jc m:val="centerGroup"/>
                      </m:oMathParaPr>
                      <m:oMath xmlns:m="http://schemas.openxmlformats.org/officeDocument/2006/math">
                        <m:r>
                          <a:rPr sz="3300" i="1">
                            <a:solidFill>
                              <a:srgbClr val="414040"/>
                            </a:solidFill>
                            <a:latin typeface="Cambria Math" panose="02040503050406030204" pitchFamily="18" charset="0"/>
                          </a:rPr>
                          <m:t>𝑥</m:t>
                        </m:r>
                      </m:oMath>
                    </m:oMathPara>
                  </a14:m>
                  <a:endParaRPr sz="3300">
                    <a:solidFill>
                      <a:srgbClr val="414141"/>
                    </a:solidFill>
                  </a:endParaRPr>
                </a:p>
              </p:txBody>
            </p:sp>
          </mc:Choice>
          <mc:Fallback xmlns="">
            <p:sp>
              <p:nvSpPr>
                <p:cNvPr id="41" name="Equation"/>
                <p:cNvSpPr txBox="1">
                  <a:spLocks noRot="1" noChangeAspect="1" noMove="1" noResize="1" noEditPoints="1" noAdjustHandles="1" noChangeArrowheads="1" noChangeShapeType="1" noTextEdit="1"/>
                </p:cNvSpPr>
                <p:nvPr/>
              </p:nvSpPr>
              <p:spPr>
                <a:xfrm>
                  <a:off x="1871625" y="1950384"/>
                  <a:ext cx="199074" cy="189853"/>
                </a:xfrm>
                <a:prstGeom prst="rect">
                  <a:avLst/>
                </a:prstGeom>
                <a:blipFill rotWithShape="0">
                  <a:blip r:embed="rId5"/>
                  <a:stretch>
                    <a:fillRect r="-12121" b="-112903"/>
                  </a:stretch>
                </a:blipFill>
                <a:ln w="12700" cap="flat">
                  <a:noFill/>
                  <a:miter lim="400000"/>
                </a:ln>
                <a:effectLst/>
              </p:spPr>
              <p:txBody>
                <a:bodyPr/>
                <a:lstStyle/>
                <a:p>
                  <a:r>
                    <a:rPr lang="en-US">
                      <a:noFill/>
                    </a:rPr>
                    <a:t> </a:t>
                  </a:r>
                </a:p>
              </p:txBody>
            </p:sp>
          </mc:Fallback>
        </mc:AlternateContent>
        <p:grpSp>
          <p:nvGrpSpPr>
            <p:cNvPr id="42" name="Group"/>
            <p:cNvGrpSpPr/>
            <p:nvPr/>
          </p:nvGrpSpPr>
          <p:grpSpPr>
            <a:xfrm>
              <a:off x="257971" y="0"/>
              <a:ext cx="1716089" cy="1879997"/>
              <a:chOff x="0" y="0"/>
              <a:chExt cx="1716087" cy="1879996"/>
            </a:xfrm>
          </p:grpSpPr>
          <p:pic>
            <p:nvPicPr>
              <p:cNvPr id="43" name="parabola.gif" descr="parabola.gif"/>
              <p:cNvPicPr>
                <a:picLocks noChangeAspect="1"/>
              </p:cNvPicPr>
              <p:nvPr/>
            </p:nvPicPr>
            <p:blipFill>
              <a:blip r:embed="rId3">
                <a:extLst/>
              </a:blip>
              <a:srcRect l="51293" t="21278" r="46954" b="17297"/>
              <a:stretch>
                <a:fillRect/>
              </a:stretch>
            </p:blipFill>
            <p:spPr>
              <a:xfrm>
                <a:off x="0" y="0"/>
                <a:ext cx="84535" cy="187999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21290"/>
                    </a:lnTo>
                    <a:cubicBezTo>
                      <a:pt x="21327" y="21291"/>
                      <a:pt x="21062" y="21298"/>
                      <a:pt x="20789" y="21299"/>
                    </a:cubicBezTo>
                    <a:lnTo>
                      <a:pt x="5679" y="21367"/>
                    </a:lnTo>
                    <a:lnTo>
                      <a:pt x="4766" y="7378"/>
                    </a:lnTo>
                    <a:cubicBezTo>
                      <a:pt x="4492" y="3442"/>
                      <a:pt x="4364" y="2630"/>
                      <a:pt x="4158" y="0"/>
                    </a:cubicBezTo>
                    <a:lnTo>
                      <a:pt x="0" y="0"/>
                    </a:lnTo>
                    <a:close/>
                  </a:path>
                </a:pathLst>
              </a:custGeom>
              <a:ln w="12700" cap="flat">
                <a:noFill/>
                <a:miter lim="400000"/>
              </a:ln>
              <a:effectLst/>
            </p:spPr>
          </p:pic>
          <p:pic>
            <p:nvPicPr>
              <p:cNvPr id="44" name="parabola.gif" descr="parabola.gif"/>
              <p:cNvPicPr>
                <a:picLocks noChangeAspect="1"/>
              </p:cNvPicPr>
              <p:nvPr/>
            </p:nvPicPr>
            <p:blipFill>
              <a:blip r:embed="rId3">
                <a:extLst/>
              </a:blip>
              <a:srcRect l="51293" t="82079" r="13673" b="17298"/>
              <a:stretch>
                <a:fillRect/>
              </a:stretch>
            </p:blipFill>
            <p:spPr>
              <a:xfrm>
                <a:off x="25400" y="1860920"/>
                <a:ext cx="1690688" cy="1905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8100"/>
                    </a:lnTo>
                    <a:cubicBezTo>
                      <a:pt x="18581" y="8011"/>
                      <a:pt x="15330" y="7890"/>
                      <a:pt x="11713" y="8100"/>
                    </a:cubicBezTo>
                    <a:cubicBezTo>
                      <a:pt x="8025" y="8315"/>
                      <a:pt x="5365" y="5208"/>
                      <a:pt x="3854" y="0"/>
                    </a:cubicBezTo>
                    <a:lnTo>
                      <a:pt x="0" y="0"/>
                    </a:lnTo>
                    <a:close/>
                  </a:path>
                </a:pathLst>
              </a:custGeom>
              <a:ln w="12700" cap="flat">
                <a:noFill/>
                <a:miter lim="400000"/>
              </a:ln>
              <a:effectLst/>
            </p:spPr>
          </p:pic>
        </p:grpSp>
      </p:grpSp>
      <p:sp>
        <p:nvSpPr>
          <p:cNvPr id="45" name="Linear"/>
          <p:cNvSpPr txBox="1"/>
          <p:nvPr/>
        </p:nvSpPr>
        <p:spPr>
          <a:xfrm>
            <a:off x="6607222" y="2210938"/>
            <a:ext cx="1116781" cy="933589"/>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a:solidFill>
                  <a:schemeClr val="accent2">
                    <a:hueOff val="597264"/>
                    <a:satOff val="5158"/>
                    <a:lumOff val="-17289"/>
                  </a:schemeClr>
                </a:solidFill>
              </a:defRPr>
            </a:lvl1pPr>
          </a:lstStyle>
          <a:p>
            <a:pPr algn="ctr"/>
            <a:r>
              <a:rPr dirty="0"/>
              <a:t>Linear</a:t>
            </a:r>
            <a:endParaRPr lang="en-US" dirty="0"/>
          </a:p>
          <a:p>
            <a:pPr algn="ctr"/>
            <a:r>
              <a:rPr lang="en-US" dirty="0"/>
              <a:t>Regression</a:t>
            </a:r>
          </a:p>
          <a:p>
            <a:pPr algn="ctr"/>
            <a:endParaRPr dirty="0"/>
          </a:p>
        </p:txBody>
      </p:sp>
      <mc:AlternateContent xmlns:mc="http://schemas.openxmlformats.org/markup-compatibility/2006" xmlns:a14="http://schemas.microsoft.com/office/drawing/2010/main">
        <mc:Choice Requires="a14">
          <p:sp>
            <p:nvSpPr>
              <p:cNvPr id="48" name="Equation"/>
              <p:cNvSpPr txBox="1"/>
              <p:nvPr/>
            </p:nvSpPr>
            <p:spPr>
              <a:xfrm>
                <a:off x="9307559" y="2038877"/>
                <a:ext cx="689548" cy="1031051"/>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xmlns:m="http://schemas.openxmlformats.org/officeDocument/2006/math">
                    <m:oMathParaPr>
                      <m:jc m:val="centerGroup"/>
                    </m:oMathParaPr>
                    <m:oMath xmlns:m="http://schemas.openxmlformats.org/officeDocument/2006/math">
                      <m:acc>
                        <m:accPr>
                          <m:chr m:val="̂"/>
                          <m:ctrlPr>
                            <a:rPr lang="en-US" sz="6700" b="0" i="1" smtClean="0">
                              <a:solidFill>
                                <a:srgbClr val="414141"/>
                              </a:solidFill>
                              <a:latin typeface="Cambria Math" panose="02040503050406030204" pitchFamily="18" charset="0"/>
                            </a:rPr>
                          </m:ctrlPr>
                        </m:accPr>
                        <m:e>
                          <m:r>
                            <a:rPr lang="en-US" sz="6700" b="0" i="1" smtClean="0">
                              <a:solidFill>
                                <a:srgbClr val="414141"/>
                              </a:solidFill>
                              <a:latin typeface="Cambria Math" charset="0"/>
                            </a:rPr>
                            <m:t>𝑦</m:t>
                          </m:r>
                        </m:e>
                      </m:acc>
                    </m:oMath>
                  </m:oMathPara>
                </a14:m>
                <a:endParaRPr sz="6700" dirty="0">
                  <a:solidFill>
                    <a:srgbClr val="414141"/>
                  </a:solidFill>
                </a:endParaRPr>
              </a:p>
            </p:txBody>
          </p:sp>
        </mc:Choice>
        <mc:Fallback xmlns="">
          <p:sp>
            <p:nvSpPr>
              <p:cNvPr id="48" name="Equation"/>
              <p:cNvSpPr txBox="1">
                <a:spLocks noRot="1" noChangeAspect="1" noMove="1" noResize="1" noEditPoints="1" noAdjustHandles="1" noChangeArrowheads="1" noChangeShapeType="1" noTextEdit="1"/>
              </p:cNvSpPr>
              <p:nvPr/>
            </p:nvSpPr>
            <p:spPr>
              <a:xfrm>
                <a:off x="9307559" y="2038877"/>
                <a:ext cx="689548" cy="1031051"/>
              </a:xfrm>
              <a:prstGeom prst="rect">
                <a:avLst/>
              </a:prstGeom>
              <a:blipFill rotWithShape="0">
                <a:blip r:embed="rId6"/>
                <a:stretch>
                  <a:fillRect/>
                </a:stretch>
              </a:blipFill>
              <a:ln w="12700">
                <a:miter lim="400000"/>
              </a:ln>
            </p:spPr>
            <p:txBody>
              <a:bodyPr/>
              <a:lstStyle/>
              <a:p>
                <a:r>
                  <a:rPr lang="en-US">
                    <a:noFill/>
                  </a:rPr>
                  <a:t> </a:t>
                </a:r>
              </a:p>
            </p:txBody>
          </p:sp>
        </mc:Fallback>
      </mc:AlternateContent>
      <p:sp>
        <p:nvSpPr>
          <p:cNvPr id="50" name="Representation"/>
          <p:cNvSpPr txBox="1"/>
          <p:nvPr/>
        </p:nvSpPr>
        <p:spPr>
          <a:xfrm>
            <a:off x="3729604" y="1603321"/>
            <a:ext cx="1534716" cy="37959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a:solidFill>
                  <a:schemeClr val="accent2">
                    <a:hueOff val="597264"/>
                    <a:satOff val="5158"/>
                    <a:lumOff val="-17289"/>
                  </a:schemeClr>
                </a:solidFill>
              </a:defRPr>
            </a:lvl1pPr>
          </a:lstStyle>
          <a:p>
            <a:r>
              <a:rPr dirty="0">
                <a:solidFill>
                  <a:schemeClr val="tx2"/>
                </a:solidFill>
              </a:rPr>
              <a:t>Representation</a:t>
            </a:r>
          </a:p>
        </p:txBody>
      </p:sp>
      <p:grpSp>
        <p:nvGrpSpPr>
          <p:cNvPr id="4" name="Group 3"/>
          <p:cNvGrpSpPr/>
          <p:nvPr/>
        </p:nvGrpSpPr>
        <p:grpSpPr>
          <a:xfrm>
            <a:off x="3504771" y="2025966"/>
            <a:ext cx="1989436" cy="1298129"/>
            <a:chOff x="3504771" y="2025966"/>
            <a:chExt cx="1989436" cy="1298129"/>
          </a:xfrm>
        </p:grpSpPr>
        <p:sp>
          <p:nvSpPr>
            <p:cNvPr id="49" name="Rounded Rectangle"/>
            <p:cNvSpPr/>
            <p:nvPr/>
          </p:nvSpPr>
          <p:spPr>
            <a:xfrm>
              <a:off x="3504771" y="2025966"/>
              <a:ext cx="1989436" cy="1298129"/>
            </a:xfrm>
            <a:prstGeom prst="roundRect">
              <a:avLst>
                <a:gd name="adj" fmla="val 15000"/>
              </a:avLst>
            </a:prstGeom>
            <a:ln w="38100">
              <a:solidFill>
                <a:schemeClr val="accent2">
                  <a:hueOff val="-602737"/>
                  <a:satOff val="7170"/>
                  <a:lumOff val="14117"/>
                </a:schemeClr>
              </a:solidFill>
              <a:miter lim="400000"/>
            </a:ln>
          </p:spPr>
          <p:txBody>
            <a:bodyPr lIns="50800" tIns="50800" rIns="50800" bIns="50800" anchor="ctr"/>
            <a:lstStyle/>
            <a:p>
              <a:pPr>
                <a:defRPr sz="3200">
                  <a:solidFill>
                    <a:srgbClr val="FFFFFF"/>
                  </a:solidFill>
                  <a:effectLst>
                    <a:outerShdw blurRad="25400" dist="33948" dir="2700000" rotWithShape="0">
                      <a:srgbClr val="3B3936"/>
                    </a:outerShdw>
                  </a:effectLst>
                </a:defRPr>
              </a:pPr>
              <a:endParaRPr/>
            </a:p>
          </p:txBody>
        </p:sp>
        <mc:AlternateContent xmlns:mc="http://schemas.openxmlformats.org/markup-compatibility/2006" xmlns:a14="http://schemas.microsoft.com/office/drawing/2010/main">
          <mc:Choice Requires="a14">
            <p:sp>
              <p:nvSpPr>
                <p:cNvPr id="52" name="Equation"/>
                <p:cNvSpPr txBox="1"/>
                <p:nvPr/>
              </p:nvSpPr>
              <p:spPr>
                <a:xfrm>
                  <a:off x="3641034" y="2092874"/>
                  <a:ext cx="1309447" cy="699999"/>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xmlns:m="http://schemas.openxmlformats.org/officeDocument/2006/math">
                      <m:oMathParaPr>
                        <m:jc m:val="centerGroup"/>
                      </m:oMathParaPr>
                      <m:oMath xmlns:m="http://schemas.openxmlformats.org/officeDocument/2006/math">
                        <m:r>
                          <a:rPr sz="6200" i="1">
                            <a:solidFill>
                              <a:srgbClr val="414040"/>
                            </a:solidFill>
                            <a:latin typeface="Cambria Math" panose="02040503050406030204" pitchFamily="18" charset="0"/>
                          </a:rPr>
                          <m:t>𝜙</m:t>
                        </m:r>
                        <m:r>
                          <a:rPr sz="6200" i="1">
                            <a:solidFill>
                              <a:srgbClr val="414040"/>
                            </a:solidFill>
                            <a:latin typeface="Cambria Math" panose="02040503050406030204" pitchFamily="18" charset="0"/>
                          </a:rPr>
                          <m:t>(</m:t>
                        </m:r>
                        <m:r>
                          <a:rPr sz="6200" i="1">
                            <a:solidFill>
                              <a:srgbClr val="414040"/>
                            </a:solidFill>
                            <a:latin typeface="Cambria Math" panose="02040503050406030204" pitchFamily="18" charset="0"/>
                          </a:rPr>
                          <m:t>𝑥</m:t>
                        </m:r>
                        <m:r>
                          <a:rPr sz="6200" i="1">
                            <a:solidFill>
                              <a:srgbClr val="414040"/>
                            </a:solidFill>
                            <a:latin typeface="Cambria Math" panose="02040503050406030204" pitchFamily="18" charset="0"/>
                          </a:rPr>
                          <m:t>)</m:t>
                        </m:r>
                      </m:oMath>
                    </m:oMathPara>
                  </a14:m>
                  <a:endParaRPr sz="6200" dirty="0">
                    <a:solidFill>
                      <a:srgbClr val="414141"/>
                    </a:solidFill>
                  </a:endParaRPr>
                </a:p>
              </p:txBody>
            </p:sp>
          </mc:Choice>
          <mc:Fallback xmlns="">
            <p:sp>
              <p:nvSpPr>
                <p:cNvPr id="52" name="Equation"/>
                <p:cNvSpPr txBox="1">
                  <a:spLocks noRot="1" noChangeAspect="1" noMove="1" noResize="1" noEditPoints="1" noAdjustHandles="1" noChangeArrowheads="1" noChangeShapeType="1" noTextEdit="1"/>
                </p:cNvSpPr>
                <p:nvPr/>
              </p:nvSpPr>
              <p:spPr>
                <a:xfrm>
                  <a:off x="3641034" y="2092874"/>
                  <a:ext cx="1309447" cy="699999"/>
                </a:xfrm>
                <a:prstGeom prst="rect">
                  <a:avLst/>
                </a:prstGeom>
                <a:blipFill rotWithShape="0">
                  <a:blip r:embed="rId7"/>
                  <a:stretch>
                    <a:fillRect r="-20930" b="-30435"/>
                  </a:stretch>
                </a:blipFill>
                <a:ln w="12700">
                  <a:miter lim="400000"/>
                </a:ln>
              </p:spPr>
              <p:txBody>
                <a:bodyPr/>
                <a:lstStyle/>
                <a:p>
                  <a:r>
                    <a:rPr lang="en-US">
                      <a:noFill/>
                    </a:rPr>
                    <a:t> </a:t>
                  </a:r>
                </a:p>
              </p:txBody>
            </p:sp>
          </mc:Fallback>
        </mc:AlternateContent>
      </p:grpSp>
      <p:grpSp>
        <p:nvGrpSpPr>
          <p:cNvPr id="56" name="Group"/>
          <p:cNvGrpSpPr/>
          <p:nvPr/>
        </p:nvGrpSpPr>
        <p:grpSpPr>
          <a:xfrm>
            <a:off x="4586082" y="4744529"/>
            <a:ext cx="1634603" cy="428599"/>
            <a:chOff x="0" y="0"/>
            <a:chExt cx="1634601" cy="428598"/>
          </a:xfrm>
        </p:grpSpPr>
        <mc:AlternateContent xmlns:mc="http://schemas.openxmlformats.org/markup-compatibility/2006" xmlns:a14="http://schemas.microsoft.com/office/drawing/2010/main">
          <mc:Choice Requires="a14">
            <p:sp>
              <p:nvSpPr>
                <p:cNvPr id="57" name="Equation"/>
                <p:cNvSpPr txBox="1"/>
                <p:nvPr/>
              </p:nvSpPr>
              <p:spPr>
                <a:xfrm>
                  <a:off x="902003" y="0"/>
                  <a:ext cx="732599" cy="361248"/>
                </a:xfrm>
                <a:prstGeom prst="rect">
                  <a:avLst/>
                </a:prstGeom>
                <a:noFill/>
                <a:ln w="12700" cap="flat">
                  <a:noFill/>
                  <a:miter lim="400000"/>
                </a:ln>
                <a:effectLst/>
              </p:spPr>
              <p:txBody>
                <a:bodyPr wrap="none" lIns="0" tIns="0" rIns="0" bIns="0">
                  <a:spAutoFit/>
                </a:bodyPr>
                <a:lstStyle/>
                <a:p>
                  <a:pPr algn="l" defTabSz="914400" latinLnBrk="1">
                    <a:defRPr sz="1800">
                      <a:solidFill>
                        <a:srgbClr val="000000"/>
                      </a:solidFill>
                    </a:defRPr>
                  </a:pPr>
                  <a14:m>
                    <m:oMathPara xmlns:m="http://schemas.openxmlformats.org/officeDocument/2006/math">
                      <m:oMathParaPr>
                        <m:jc m:val="centerGroup"/>
                      </m:oMathParaPr>
                      <m:oMath xmlns:m="http://schemas.openxmlformats.org/officeDocument/2006/math">
                        <m:r>
                          <a:rPr sz="3300" i="1">
                            <a:solidFill>
                              <a:srgbClr val="414040"/>
                            </a:solidFill>
                            <a:latin typeface="Cambria Math" panose="02040503050406030204" pitchFamily="18" charset="0"/>
                          </a:rPr>
                          <m:t>=</m:t>
                        </m:r>
                        <m:sSup>
                          <m:sSupPr>
                            <m:ctrlPr>
                              <a:rPr sz="3300" i="1">
                                <a:solidFill>
                                  <a:srgbClr val="414040"/>
                                </a:solidFill>
                                <a:latin typeface="Cambria Math" panose="02040503050406030204" pitchFamily="18" charset="0"/>
                              </a:rPr>
                            </m:ctrlPr>
                          </m:sSupPr>
                          <m:e>
                            <m:r>
                              <a:rPr sz="3300" i="1">
                                <a:solidFill>
                                  <a:srgbClr val="414040"/>
                                </a:solidFill>
                                <a:latin typeface="Cambria Math" panose="02040503050406030204" pitchFamily="18" charset="0"/>
                              </a:rPr>
                              <m:t>𝑥</m:t>
                            </m:r>
                          </m:e>
                          <m:sup>
                            <m:r>
                              <a:rPr sz="3300" i="1">
                                <a:solidFill>
                                  <a:srgbClr val="414040"/>
                                </a:solidFill>
                                <a:latin typeface="Cambria Math" panose="02040503050406030204" pitchFamily="18" charset="0"/>
                              </a:rPr>
                              <m:t>2</m:t>
                            </m:r>
                          </m:sup>
                        </m:sSup>
                      </m:oMath>
                    </m:oMathPara>
                  </a14:m>
                  <a:endParaRPr sz="3300" dirty="0">
                    <a:solidFill>
                      <a:srgbClr val="414141"/>
                    </a:solidFill>
                  </a:endParaRPr>
                </a:p>
              </p:txBody>
            </p:sp>
          </mc:Choice>
          <mc:Fallback xmlns="">
            <p:sp>
              <p:nvSpPr>
                <p:cNvPr id="57" name="Equation"/>
                <p:cNvSpPr txBox="1">
                  <a:spLocks noRot="1" noChangeAspect="1" noMove="1" noResize="1" noEditPoints="1" noAdjustHandles="1" noChangeArrowheads="1" noChangeShapeType="1" noTextEdit="1"/>
                </p:cNvSpPr>
                <p:nvPr/>
              </p:nvSpPr>
              <p:spPr>
                <a:xfrm>
                  <a:off x="902003" y="0"/>
                  <a:ext cx="732599" cy="361248"/>
                </a:xfrm>
                <a:prstGeom prst="rect">
                  <a:avLst/>
                </a:prstGeom>
                <a:blipFill rotWithShape="0">
                  <a:blip r:embed="rId8"/>
                  <a:stretch>
                    <a:fillRect r="-13333" b="-10000"/>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Equation"/>
                <p:cNvSpPr txBox="1"/>
                <p:nvPr/>
              </p:nvSpPr>
              <p:spPr>
                <a:xfrm>
                  <a:off x="0" y="56018"/>
                  <a:ext cx="696964" cy="372581"/>
                </a:xfrm>
                <a:prstGeom prst="rect">
                  <a:avLst/>
                </a:prstGeom>
                <a:noFill/>
                <a:ln w="12700" cap="flat">
                  <a:noFill/>
                  <a:miter lim="400000"/>
                </a:ln>
                <a:effectLst/>
              </p:spPr>
              <p:txBody>
                <a:bodyPr wrap="none" lIns="0" tIns="0" rIns="0" bIns="0">
                  <a:spAutoFit/>
                </a:bodyPr>
                <a:lstStyle/>
                <a:p>
                  <a:pPr algn="l" defTabSz="914400" latinLnBrk="1">
                    <a:defRPr sz="1800">
                      <a:solidFill>
                        <a:srgbClr val="000000"/>
                      </a:solidFill>
                    </a:defRPr>
                  </a:pPr>
                  <a14:m>
                    <m:oMathPara xmlns:m="http://schemas.openxmlformats.org/officeDocument/2006/math">
                      <m:oMathParaPr>
                        <m:jc m:val="centerGroup"/>
                      </m:oMathParaPr>
                      <m:oMath xmlns:m="http://schemas.openxmlformats.org/officeDocument/2006/math">
                        <m:r>
                          <a:rPr sz="3300" i="1">
                            <a:solidFill>
                              <a:srgbClr val="414040"/>
                            </a:solidFill>
                            <a:latin typeface="Cambria Math" panose="02040503050406030204" pitchFamily="18" charset="0"/>
                          </a:rPr>
                          <m:t>𝜙</m:t>
                        </m:r>
                        <m:r>
                          <a:rPr sz="3300" i="1">
                            <a:solidFill>
                              <a:srgbClr val="414040"/>
                            </a:solidFill>
                            <a:latin typeface="Cambria Math" panose="02040503050406030204" pitchFamily="18" charset="0"/>
                          </a:rPr>
                          <m:t>(</m:t>
                        </m:r>
                        <m:r>
                          <a:rPr sz="3300" i="1">
                            <a:solidFill>
                              <a:srgbClr val="414040"/>
                            </a:solidFill>
                            <a:latin typeface="Cambria Math" panose="02040503050406030204" pitchFamily="18" charset="0"/>
                          </a:rPr>
                          <m:t>𝑥</m:t>
                        </m:r>
                        <m:r>
                          <a:rPr sz="3300" i="1">
                            <a:solidFill>
                              <a:srgbClr val="414040"/>
                            </a:solidFill>
                            <a:latin typeface="Cambria Math" panose="02040503050406030204" pitchFamily="18" charset="0"/>
                          </a:rPr>
                          <m:t>)</m:t>
                        </m:r>
                      </m:oMath>
                    </m:oMathPara>
                  </a14:m>
                  <a:endParaRPr sz="3300" dirty="0">
                    <a:solidFill>
                      <a:srgbClr val="414141"/>
                    </a:solidFill>
                  </a:endParaRPr>
                </a:p>
              </p:txBody>
            </p:sp>
          </mc:Choice>
          <mc:Fallback xmlns="">
            <p:sp>
              <p:nvSpPr>
                <p:cNvPr id="58" name="Equation"/>
                <p:cNvSpPr txBox="1">
                  <a:spLocks noRot="1" noChangeAspect="1" noMove="1" noResize="1" noEditPoints="1" noAdjustHandles="1" noChangeArrowheads="1" noChangeShapeType="1" noTextEdit="1"/>
                </p:cNvSpPr>
                <p:nvPr/>
              </p:nvSpPr>
              <p:spPr>
                <a:xfrm>
                  <a:off x="0" y="56018"/>
                  <a:ext cx="696964" cy="372581"/>
                </a:xfrm>
                <a:prstGeom prst="rect">
                  <a:avLst/>
                </a:prstGeom>
                <a:blipFill rotWithShape="0">
                  <a:blip r:embed="rId9"/>
                  <a:stretch>
                    <a:fillRect r="-20870" b="-30645"/>
                  </a:stretch>
                </a:blipFill>
                <a:ln w="12700" cap="flat">
                  <a:noFill/>
                  <a:miter lim="400000"/>
                </a:ln>
                <a:effectLst/>
              </p:spPr>
              <p:txBody>
                <a:bodyPr/>
                <a:lstStyle/>
                <a:p>
                  <a:r>
                    <a:rPr lang="en-US">
                      <a:noFill/>
                    </a:rPr>
                    <a:t> </a:t>
                  </a:r>
                </a:p>
              </p:txBody>
            </p:sp>
          </mc:Fallback>
        </mc:AlternateContent>
      </p:grpSp>
      <p:sp>
        <p:nvSpPr>
          <p:cNvPr id="59" name="Line"/>
          <p:cNvSpPr/>
          <p:nvPr/>
        </p:nvSpPr>
        <p:spPr>
          <a:xfrm>
            <a:off x="5629448" y="2624159"/>
            <a:ext cx="492645" cy="4027"/>
          </a:xfrm>
          <a:prstGeom prst="line">
            <a:avLst/>
          </a:prstGeom>
          <a:ln w="38100">
            <a:solidFill>
              <a:schemeClr val="accent2">
                <a:hueOff val="-602737"/>
                <a:satOff val="7170"/>
                <a:lumOff val="14117"/>
              </a:schemeClr>
            </a:solidFill>
            <a:miter lim="400000"/>
            <a:tailEnd type="triangle"/>
          </a:ln>
        </p:spPr>
        <p:txBody>
          <a:bodyPr lIns="50800" tIns="50800" rIns="50800" bIns="50800" anchor="ctr"/>
          <a:lstStyle/>
          <a:p>
            <a:pPr>
              <a:defRPr sz="3200"/>
            </a:pPr>
            <a:endParaRPr/>
          </a:p>
        </p:txBody>
      </p:sp>
      <p:sp>
        <p:nvSpPr>
          <p:cNvPr id="60" name="Representation"/>
          <p:cNvSpPr txBox="1"/>
          <p:nvPr/>
        </p:nvSpPr>
        <p:spPr>
          <a:xfrm>
            <a:off x="6820140" y="1642925"/>
            <a:ext cx="501356" cy="37959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a:solidFill>
                  <a:schemeClr val="accent2">
                    <a:hueOff val="597264"/>
                    <a:satOff val="5158"/>
                    <a:lumOff val="-17289"/>
                  </a:schemeClr>
                </a:solidFill>
              </a:defRPr>
            </a:lvl1pPr>
          </a:lstStyle>
          <a:p>
            <a:r>
              <a:rPr lang="en-US">
                <a:solidFill>
                  <a:schemeClr val="tx2"/>
                </a:solidFill>
              </a:rPr>
              <a:t>Task</a:t>
            </a:r>
            <a:endParaRPr dirty="0">
              <a:solidFill>
                <a:schemeClr val="tx2"/>
              </a:solidFill>
            </a:endParaRPr>
          </a:p>
        </p:txBody>
      </p:sp>
      <p:pic>
        <p:nvPicPr>
          <p:cNvPr id="112" name="parabola.gif" descr="parabola.gif"/>
          <p:cNvPicPr>
            <a:picLocks noChangeAspect="1"/>
          </p:cNvPicPr>
          <p:nvPr/>
        </p:nvPicPr>
        <p:blipFill>
          <a:blip r:embed="rId3">
            <a:extLst/>
          </a:blip>
          <a:srcRect l="51293" t="82153" r="13673" b="17302"/>
          <a:stretch>
            <a:fillRect/>
          </a:stretch>
        </p:blipFill>
        <p:spPr>
          <a:xfrm>
            <a:off x="7364676" y="8716452"/>
            <a:ext cx="1690690" cy="1667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6171"/>
                </a:lnTo>
                <a:cubicBezTo>
                  <a:pt x="18581" y="6069"/>
                  <a:pt x="15330" y="5931"/>
                  <a:pt x="11713" y="6171"/>
                </a:cubicBezTo>
                <a:cubicBezTo>
                  <a:pt x="8676" y="6374"/>
                  <a:pt x="6317" y="4101"/>
                  <a:pt x="4710" y="0"/>
                </a:cubicBezTo>
                <a:lnTo>
                  <a:pt x="0" y="0"/>
                </a:lnTo>
                <a:close/>
              </a:path>
            </a:pathLst>
          </a:custGeom>
          <a:ln w="12700" cap="flat">
            <a:noFill/>
            <a:miter lim="400000"/>
          </a:ln>
          <a:effectLst/>
        </p:spPr>
      </p:pic>
      <p:grpSp>
        <p:nvGrpSpPr>
          <p:cNvPr id="114" name="Group 113"/>
          <p:cNvGrpSpPr/>
          <p:nvPr/>
        </p:nvGrpSpPr>
        <p:grpSpPr>
          <a:xfrm>
            <a:off x="6840261" y="4166829"/>
            <a:ext cx="2346878" cy="2070576"/>
            <a:chOff x="6840261" y="4166829"/>
            <a:chExt cx="2346878" cy="2070576"/>
          </a:xfrm>
        </p:grpSpPr>
        <p:grpSp>
          <p:nvGrpSpPr>
            <p:cNvPr id="95" name="Group"/>
            <p:cNvGrpSpPr/>
            <p:nvPr/>
          </p:nvGrpSpPr>
          <p:grpSpPr>
            <a:xfrm>
              <a:off x="6840261" y="4166829"/>
              <a:ext cx="2346878" cy="2070576"/>
              <a:chOff x="0" y="0"/>
              <a:chExt cx="2346876" cy="2070574"/>
            </a:xfrm>
          </p:grpSpPr>
          <p:sp>
            <p:nvSpPr>
              <p:cNvPr id="96" name="Line"/>
              <p:cNvSpPr/>
              <p:nvPr/>
            </p:nvSpPr>
            <p:spPr>
              <a:xfrm flipV="1">
                <a:off x="317821" y="155825"/>
                <a:ext cx="1047988" cy="1666110"/>
              </a:xfrm>
              <a:prstGeom prst="line">
                <a:avLst/>
              </a:prstGeom>
              <a:noFill/>
              <a:ln w="12700" cap="flat">
                <a:solidFill>
                  <a:srgbClr val="FF2600"/>
                </a:solidFill>
                <a:prstDash val="solid"/>
                <a:miter lim="400000"/>
              </a:ln>
              <a:effectLst/>
            </p:spPr>
            <p:txBody>
              <a:bodyPr wrap="square" lIns="50800" tIns="50800" rIns="50800" bIns="50800" numCol="1" anchor="ctr">
                <a:noAutofit/>
              </a:bodyPr>
              <a:lstStyle/>
              <a:p>
                <a:pPr>
                  <a:defRPr sz="3200"/>
                </a:pPr>
                <a:endParaRPr/>
              </a:p>
            </p:txBody>
          </p:sp>
          <mc:AlternateContent xmlns:mc="http://schemas.openxmlformats.org/markup-compatibility/2006" xmlns:a14="http://schemas.microsoft.com/office/drawing/2010/main">
            <mc:Choice Requires="a14">
              <p:sp>
                <p:nvSpPr>
                  <p:cNvPr id="97" name="Equation"/>
                  <p:cNvSpPr txBox="1"/>
                  <p:nvPr/>
                </p:nvSpPr>
                <p:spPr>
                  <a:xfrm>
                    <a:off x="0" y="56232"/>
                    <a:ext cx="189015" cy="271578"/>
                  </a:xfrm>
                  <a:prstGeom prst="rect">
                    <a:avLst/>
                  </a:prstGeom>
                  <a:noFill/>
                  <a:ln w="12700" cap="flat">
                    <a:noFill/>
                    <a:miter lim="400000"/>
                  </a:ln>
                  <a:effectLst/>
                </p:spPr>
                <p:txBody>
                  <a:bodyPr wrap="none" lIns="0" tIns="0" rIns="0" bIns="0">
                    <a:spAutoFit/>
                  </a:bodyPr>
                  <a:lstStyle/>
                  <a:p>
                    <a:pPr algn="l" defTabSz="914400" latinLnBrk="1">
                      <a:defRPr sz="1800">
                        <a:solidFill>
                          <a:srgbClr val="000000"/>
                        </a:solidFill>
                      </a:defRPr>
                    </a:pPr>
                    <a14:m>
                      <m:oMathPara xmlns:m="http://schemas.openxmlformats.org/officeDocument/2006/math">
                        <m:oMathParaPr>
                          <m:jc m:val="centerGroup"/>
                        </m:oMathParaPr>
                        <m:oMath xmlns:m="http://schemas.openxmlformats.org/officeDocument/2006/math">
                          <m:r>
                            <a:rPr sz="3300" i="1">
                              <a:solidFill>
                                <a:srgbClr val="414040"/>
                              </a:solidFill>
                              <a:latin typeface="Cambria Math" panose="02040503050406030204" pitchFamily="18" charset="0"/>
                            </a:rPr>
                            <m:t>𝑦</m:t>
                          </m:r>
                        </m:oMath>
                      </m:oMathPara>
                    </a14:m>
                    <a:endParaRPr sz="3300">
                      <a:solidFill>
                        <a:srgbClr val="414141"/>
                      </a:solidFill>
                    </a:endParaRPr>
                  </a:p>
                </p:txBody>
              </p:sp>
            </mc:Choice>
            <mc:Fallback xmlns="">
              <p:sp>
                <p:nvSpPr>
                  <p:cNvPr id="97" name="Equation"/>
                  <p:cNvSpPr txBox="1">
                    <a:spLocks noRot="1" noChangeAspect="1" noMove="1" noResize="1" noEditPoints="1" noAdjustHandles="1" noChangeArrowheads="1" noChangeShapeType="1" noTextEdit="1"/>
                  </p:cNvSpPr>
                  <p:nvPr/>
                </p:nvSpPr>
                <p:spPr>
                  <a:xfrm>
                    <a:off x="0" y="56232"/>
                    <a:ext cx="189015" cy="271578"/>
                  </a:xfrm>
                  <a:prstGeom prst="rect">
                    <a:avLst/>
                  </a:prstGeom>
                  <a:blipFill rotWithShape="0">
                    <a:blip r:embed="rId10"/>
                    <a:stretch>
                      <a:fillRect r="-22581" b="-81818"/>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8" name="Equation"/>
                  <p:cNvSpPr txBox="1"/>
                  <p:nvPr/>
                </p:nvSpPr>
                <p:spPr>
                  <a:xfrm>
                    <a:off x="1986345" y="1709327"/>
                    <a:ext cx="360532" cy="361248"/>
                  </a:xfrm>
                  <a:prstGeom prst="rect">
                    <a:avLst/>
                  </a:prstGeom>
                  <a:noFill/>
                  <a:ln w="12700" cap="flat">
                    <a:noFill/>
                    <a:miter lim="400000"/>
                  </a:ln>
                  <a:effectLst/>
                </p:spPr>
                <p:txBody>
                  <a:bodyPr wrap="none" lIns="0" tIns="0" rIns="0" bIns="0">
                    <a:spAutoFit/>
                  </a:bodyPr>
                  <a:lstStyle/>
                  <a:p>
                    <a:pPr algn="l" defTabSz="914400" latinLnBrk="1">
                      <a:defRPr sz="1800">
                        <a:solidFill>
                          <a:srgbClr val="000000"/>
                        </a:solidFill>
                      </a:defRPr>
                    </a:pPr>
                    <a14:m>
                      <m:oMathPara xmlns:m="http://schemas.openxmlformats.org/officeDocument/2006/math">
                        <m:oMathParaPr>
                          <m:jc m:val="centerGroup"/>
                        </m:oMathParaPr>
                        <m:oMath xmlns:m="http://schemas.openxmlformats.org/officeDocument/2006/math">
                          <m:sSup>
                            <m:sSupPr>
                              <m:ctrlPr>
                                <a:rPr sz="3300" i="1">
                                  <a:solidFill>
                                    <a:srgbClr val="414040"/>
                                  </a:solidFill>
                                  <a:latin typeface="Cambria Math" panose="02040503050406030204" pitchFamily="18" charset="0"/>
                                </a:rPr>
                              </m:ctrlPr>
                            </m:sSupPr>
                            <m:e>
                              <m:r>
                                <a:rPr sz="3300" i="1">
                                  <a:solidFill>
                                    <a:srgbClr val="414040"/>
                                  </a:solidFill>
                                  <a:latin typeface="Cambria Math" panose="02040503050406030204" pitchFamily="18" charset="0"/>
                                </a:rPr>
                                <m:t>𝑥</m:t>
                              </m:r>
                            </m:e>
                            <m:sup>
                              <m:r>
                                <a:rPr sz="3300" i="1">
                                  <a:solidFill>
                                    <a:srgbClr val="414040"/>
                                  </a:solidFill>
                                  <a:latin typeface="Cambria Math" panose="02040503050406030204" pitchFamily="18" charset="0"/>
                                </a:rPr>
                                <m:t>2</m:t>
                              </m:r>
                            </m:sup>
                          </m:sSup>
                        </m:oMath>
                      </m:oMathPara>
                    </a14:m>
                    <a:endParaRPr sz="3300">
                      <a:solidFill>
                        <a:srgbClr val="414141"/>
                      </a:solidFill>
                    </a:endParaRPr>
                  </a:p>
                </p:txBody>
              </p:sp>
            </mc:Choice>
            <mc:Fallback xmlns="">
              <p:sp>
                <p:nvSpPr>
                  <p:cNvPr id="98" name="Equation"/>
                  <p:cNvSpPr txBox="1">
                    <a:spLocks noRot="1" noChangeAspect="1" noMove="1" noResize="1" noEditPoints="1" noAdjustHandles="1" noChangeArrowheads="1" noChangeShapeType="1" noTextEdit="1"/>
                  </p:cNvSpPr>
                  <p:nvPr/>
                </p:nvSpPr>
                <p:spPr>
                  <a:xfrm>
                    <a:off x="1986345" y="1709327"/>
                    <a:ext cx="360532" cy="361248"/>
                  </a:xfrm>
                  <a:prstGeom prst="rect">
                    <a:avLst/>
                  </a:prstGeom>
                  <a:blipFill rotWithShape="0">
                    <a:blip r:embed="rId11"/>
                    <a:stretch>
                      <a:fillRect r="-11864" b="-11864"/>
                    </a:stretch>
                  </a:blipFill>
                  <a:ln w="12700" cap="flat">
                    <a:noFill/>
                    <a:miter lim="400000"/>
                  </a:ln>
                  <a:effectLst/>
                </p:spPr>
                <p:txBody>
                  <a:bodyPr/>
                  <a:lstStyle/>
                  <a:p>
                    <a:r>
                      <a:rPr lang="en-US">
                        <a:noFill/>
                      </a:rPr>
                      <a:t> </a:t>
                    </a:r>
                  </a:p>
                </p:txBody>
              </p:sp>
            </mc:Fallback>
          </mc:AlternateContent>
          <p:grpSp>
            <p:nvGrpSpPr>
              <p:cNvPr id="99" name="Group"/>
              <p:cNvGrpSpPr/>
              <p:nvPr/>
            </p:nvGrpSpPr>
            <p:grpSpPr>
              <a:xfrm>
                <a:off x="240893" y="0"/>
                <a:ext cx="1716088" cy="1879997"/>
                <a:chOff x="0" y="0"/>
                <a:chExt cx="1716087" cy="1879996"/>
              </a:xfrm>
            </p:grpSpPr>
            <p:pic>
              <p:nvPicPr>
                <p:cNvPr id="110" name="parabola.gif" descr="parabola.gif"/>
                <p:cNvPicPr>
                  <a:picLocks noChangeAspect="1"/>
                </p:cNvPicPr>
                <p:nvPr/>
              </p:nvPicPr>
              <p:blipFill>
                <a:blip r:embed="rId3">
                  <a:extLst/>
                </a:blip>
                <a:srcRect l="51293" t="21278" r="46954" b="17297"/>
                <a:stretch>
                  <a:fillRect/>
                </a:stretch>
              </p:blipFill>
              <p:spPr>
                <a:xfrm>
                  <a:off x="0" y="0"/>
                  <a:ext cx="84535" cy="187999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21290"/>
                      </a:lnTo>
                      <a:cubicBezTo>
                        <a:pt x="21327" y="21291"/>
                        <a:pt x="21062" y="21298"/>
                        <a:pt x="20789" y="21299"/>
                      </a:cubicBezTo>
                      <a:lnTo>
                        <a:pt x="5679" y="21367"/>
                      </a:lnTo>
                      <a:lnTo>
                        <a:pt x="4766" y="7378"/>
                      </a:lnTo>
                      <a:cubicBezTo>
                        <a:pt x="4492" y="3442"/>
                        <a:pt x="4364" y="2630"/>
                        <a:pt x="4158" y="0"/>
                      </a:cubicBezTo>
                      <a:lnTo>
                        <a:pt x="0" y="0"/>
                      </a:lnTo>
                      <a:close/>
                    </a:path>
                  </a:pathLst>
                </a:custGeom>
                <a:ln w="12700" cap="flat">
                  <a:noFill/>
                  <a:miter lim="400000"/>
                </a:ln>
                <a:effectLst/>
              </p:spPr>
            </p:pic>
            <p:pic>
              <p:nvPicPr>
                <p:cNvPr id="111" name="parabola.gif" descr="parabola.gif"/>
                <p:cNvPicPr>
                  <a:picLocks noChangeAspect="1"/>
                </p:cNvPicPr>
                <p:nvPr/>
              </p:nvPicPr>
              <p:blipFill>
                <a:blip r:embed="rId3">
                  <a:extLst/>
                </a:blip>
                <a:srcRect l="51293" t="82153" r="13673" b="17302"/>
                <a:stretch>
                  <a:fillRect/>
                </a:stretch>
              </p:blipFill>
              <p:spPr>
                <a:xfrm>
                  <a:off x="25400" y="1863187"/>
                  <a:ext cx="1690688" cy="1667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6171"/>
                      </a:lnTo>
                      <a:cubicBezTo>
                        <a:pt x="18581" y="6069"/>
                        <a:pt x="15330" y="5931"/>
                        <a:pt x="11713" y="6171"/>
                      </a:cubicBezTo>
                      <a:cubicBezTo>
                        <a:pt x="8676" y="6374"/>
                        <a:pt x="6317" y="4101"/>
                        <a:pt x="4710" y="0"/>
                      </a:cubicBezTo>
                      <a:lnTo>
                        <a:pt x="0" y="0"/>
                      </a:lnTo>
                      <a:close/>
                    </a:path>
                  </a:pathLst>
                </a:custGeom>
                <a:ln w="12700" cap="flat">
                  <a:noFill/>
                  <a:miter lim="400000"/>
                </a:ln>
                <a:effectLst/>
              </p:spPr>
            </p:pic>
          </p:grpSp>
          <p:sp>
            <p:nvSpPr>
              <p:cNvPr id="100" name="Circle"/>
              <p:cNvSpPr/>
              <p:nvPr/>
            </p:nvSpPr>
            <p:spPr>
              <a:xfrm>
                <a:off x="813716" y="845727"/>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101" name="Circle"/>
              <p:cNvSpPr/>
              <p:nvPr/>
            </p:nvSpPr>
            <p:spPr>
              <a:xfrm>
                <a:off x="1004216" y="502827"/>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102" name="Circle"/>
              <p:cNvSpPr/>
              <p:nvPr/>
            </p:nvSpPr>
            <p:spPr>
              <a:xfrm>
                <a:off x="565060" y="1260594"/>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103" name="z"/>
              <p:cNvSpPr/>
              <p:nvPr/>
            </p:nvSpPr>
            <p:spPr>
              <a:xfrm>
                <a:off x="915316" y="655227"/>
                <a:ext cx="70909" cy="78741"/>
              </a:xfrm>
              <a:prstGeom prst="ellipse">
                <a:avLst/>
              </a:prstGeom>
              <a:solidFill>
                <a:schemeClr val="accent1"/>
              </a:solid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noAutofit/>
              </a:bodyPr>
              <a:lstStyle>
                <a:lvl1pPr>
                  <a:defRPr sz="3200">
                    <a:solidFill>
                      <a:srgbClr val="FFFFFF"/>
                    </a:solidFill>
                    <a:effectLst>
                      <a:outerShdw blurRad="25400" dist="33948" dir="2700000" rotWithShape="0">
                        <a:srgbClr val="3B3936"/>
                      </a:outerShdw>
                    </a:effectLst>
                  </a:defRPr>
                </a:lvl1pPr>
              </a:lstStyle>
              <a:p>
                <a:endParaRPr dirty="0"/>
              </a:p>
            </p:txBody>
          </p:sp>
          <p:sp>
            <p:nvSpPr>
              <p:cNvPr id="104" name="Circle"/>
              <p:cNvSpPr/>
              <p:nvPr/>
            </p:nvSpPr>
            <p:spPr>
              <a:xfrm>
                <a:off x="717460" y="1031994"/>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105" name="Circle"/>
              <p:cNvSpPr/>
              <p:nvPr/>
            </p:nvSpPr>
            <p:spPr>
              <a:xfrm>
                <a:off x="704760" y="1184394"/>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106" name="Circle"/>
              <p:cNvSpPr/>
              <p:nvPr/>
            </p:nvSpPr>
            <p:spPr>
              <a:xfrm>
                <a:off x="521616" y="1506127"/>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107" name="Circle"/>
              <p:cNvSpPr/>
              <p:nvPr/>
            </p:nvSpPr>
            <p:spPr>
              <a:xfrm>
                <a:off x="517382" y="1387594"/>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108" name="Circle"/>
              <p:cNvSpPr/>
              <p:nvPr/>
            </p:nvSpPr>
            <p:spPr>
              <a:xfrm>
                <a:off x="428482" y="1628894"/>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sp>
            <p:nvSpPr>
              <p:cNvPr id="109" name="Circle"/>
              <p:cNvSpPr/>
              <p:nvPr/>
            </p:nvSpPr>
            <p:spPr>
              <a:xfrm>
                <a:off x="331116" y="1700860"/>
                <a:ext cx="70909" cy="7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3200">
                    <a:solidFill>
                      <a:srgbClr val="FFFFFF"/>
                    </a:solidFill>
                    <a:effectLst>
                      <a:outerShdw blurRad="25400" dist="33948" dir="2700000" rotWithShape="0">
                        <a:srgbClr val="3B3936"/>
                      </a:outerShdw>
                    </a:effectLst>
                  </a:defRPr>
                </a:pPr>
                <a:endParaRPr/>
              </a:p>
            </p:txBody>
          </p:sp>
        </p:grpSp>
        <p:pic>
          <p:nvPicPr>
            <p:cNvPr id="113" name="parabola.gif" descr="parabola.gif"/>
            <p:cNvPicPr>
              <a:picLocks noChangeAspect="1"/>
            </p:cNvPicPr>
            <p:nvPr/>
          </p:nvPicPr>
          <p:blipFill>
            <a:blip r:embed="rId3">
              <a:extLst/>
            </a:blip>
            <a:srcRect l="51293" t="82079" r="13673" b="17298"/>
            <a:stretch>
              <a:fillRect/>
            </a:stretch>
          </p:blipFill>
          <p:spPr>
            <a:xfrm>
              <a:off x="7077190" y="6007846"/>
              <a:ext cx="1690691" cy="1905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8100"/>
                  </a:lnTo>
                  <a:cubicBezTo>
                    <a:pt x="18581" y="8011"/>
                    <a:pt x="15330" y="7890"/>
                    <a:pt x="11713" y="8100"/>
                  </a:cubicBezTo>
                  <a:cubicBezTo>
                    <a:pt x="8025" y="8315"/>
                    <a:pt x="5365" y="5208"/>
                    <a:pt x="3854" y="0"/>
                  </a:cubicBezTo>
                  <a:lnTo>
                    <a:pt x="0" y="0"/>
                  </a:lnTo>
                  <a:close/>
                </a:path>
              </a:pathLst>
            </a:custGeom>
            <a:ln w="12700" cap="flat">
              <a:noFill/>
              <a:miter lim="400000"/>
            </a:ln>
            <a:effectLst/>
          </p:spPr>
        </p:pic>
      </p:grpSp>
    </p:spTree>
    <p:extLst>
      <p:ext uri="{BB962C8B-B14F-4D97-AF65-F5344CB8AC3E}">
        <p14:creationId xmlns:p14="http://schemas.microsoft.com/office/powerpoint/2010/main" val="1301162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50"/>
                                        </p:tgtEl>
                                        <p:attrNameLst>
                                          <p:attrName>style.visibility</p:attrName>
                                        </p:attrNameLst>
                                      </p:cBhvr>
                                      <p:to>
                                        <p:strVal val="visible"/>
                                      </p:to>
                                    </p:set>
                                  </p:childTnLst>
                                </p:cTn>
                              </p:par>
                              <p:par>
                                <p:cTn id="7" presetID="1" presetClass="entr" presetSubtype="0" fill="hold" grpId="0" nodeType="withEffect">
                                  <p:stCondLst>
                                    <p:cond delay="0"/>
                                  </p:stCondLst>
                                  <p:iterate>
                                    <p:tmAbs val="0"/>
                                  </p:iterate>
                                  <p:childTnLst>
                                    <p:set>
                                      <p:cBhvr>
                                        <p:cTn id="8" fill="hold"/>
                                        <p:tgtEl>
                                          <p:spTgt spid="5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p:tmAbs val="0"/>
                                  </p:iterate>
                                  <p:childTnLst>
                                    <p:set>
                                      <p:cBhvr>
                                        <p:cTn id="14" fill="hold"/>
                                        <p:tgtEl>
                                          <p:spTgt spid="60"/>
                                        </p:tgtEl>
                                        <p:attrNameLst>
                                          <p:attrName>style.visibility</p:attrName>
                                        </p:attrNameLst>
                                      </p:cBhvr>
                                      <p:to>
                                        <p:strVal val="visible"/>
                                      </p:to>
                                    </p:set>
                                  </p:childTnLst>
                                </p:cTn>
                              </p:par>
                              <p:par>
                                <p:cTn id="15" presetID="1" presetClass="entr" presetSubtype="0" fill="hold" grpId="0" nodeType="withEffect">
                                  <p:stCondLst>
                                    <p:cond delay="50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9"/>
                                        </p:tgtEl>
                                        <p:attrNameLst>
                                          <p:attrName>style.visibility</p:attrName>
                                        </p:attrNameLst>
                                      </p:cBhvr>
                                      <p:to>
                                        <p:strVal val="visible"/>
                                      </p:to>
                                    </p:set>
                                  </p:childTnLst>
                                </p:cTn>
                              </p:par>
                              <p:par>
                                <p:cTn id="21" presetID="1" presetClass="entr" presetSubtype="0" fill="hold" grpId="0" nodeType="withEffect">
                                  <p:stCondLst>
                                    <p:cond delay="100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1000"/>
                                  </p:stCondLst>
                                  <p:childTnLst>
                                    <p:set>
                                      <p:cBhvr>
                                        <p:cTn id="24" dur="1" fill="hold">
                                          <p:stCondLst>
                                            <p:cond delay="0"/>
                                          </p:stCondLst>
                                        </p:cTn>
                                        <p:tgtEl>
                                          <p:spTgt spid="4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P spid="45" grpId="0" animBg="1"/>
      <p:bldP spid="48" grpId="0" animBg="1"/>
      <p:bldP spid="50" grpId="0" animBg="1" advAuto="0"/>
      <p:bldP spid="56" grpId="0" animBg="1" advAuto="0"/>
      <p:bldP spid="59" grpId="0" animBg="1"/>
      <p:bldP spid="60" grpId="0" animBg="1" advAuto="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Representational Learning</a:t>
            </a:r>
          </a:p>
        </p:txBody>
      </p:sp>
      <p:sp>
        <p:nvSpPr>
          <p:cNvPr id="3" name="Content Placeholder 2"/>
          <p:cNvSpPr>
            <a:spLocks noGrp="1"/>
          </p:cNvSpPr>
          <p:nvPr>
            <p:ph idx="1"/>
          </p:nvPr>
        </p:nvSpPr>
        <p:spPr>
          <a:xfrm>
            <a:off x="833415" y="1177758"/>
            <a:ext cx="10327008" cy="238761"/>
          </a:xfrm>
        </p:spPr>
        <p:txBody>
          <a:bodyPr/>
          <a:lstStyle/>
          <a:p>
            <a:r>
              <a:rPr lang="en-US" sz="2400" dirty="0"/>
              <a:t>Representation Matters</a:t>
            </a:r>
          </a:p>
        </p:txBody>
      </p:sp>
      <p:grpSp>
        <p:nvGrpSpPr>
          <p:cNvPr id="108" name="Group"/>
          <p:cNvGrpSpPr/>
          <p:nvPr/>
        </p:nvGrpSpPr>
        <p:grpSpPr>
          <a:xfrm>
            <a:off x="1911931" y="3860315"/>
            <a:ext cx="2336660" cy="2315718"/>
            <a:chOff x="-127000" y="0"/>
            <a:chExt cx="2527046" cy="2454481"/>
          </a:xfrm>
        </p:grpSpPr>
        <p:sp>
          <p:nvSpPr>
            <p:cNvPr id="109" name="Circle"/>
            <p:cNvSpPr/>
            <p:nvPr/>
          </p:nvSpPr>
          <p:spPr>
            <a:xfrm>
              <a:off x="902615" y="1354161"/>
              <a:ext cx="70910" cy="78741"/>
            </a:xfrm>
            <a:prstGeom prst="ellipse">
              <a:avLst/>
            </a:prstGeom>
            <a:solidFill>
              <a:schemeClr val="accent1"/>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10" name="Circle"/>
            <p:cNvSpPr/>
            <p:nvPr/>
          </p:nvSpPr>
          <p:spPr>
            <a:xfrm>
              <a:off x="1042315" y="1163661"/>
              <a:ext cx="70910" cy="78741"/>
            </a:xfrm>
            <a:prstGeom prst="ellipse">
              <a:avLst/>
            </a:prstGeom>
            <a:solidFill>
              <a:schemeClr val="accent1"/>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11" name="Circle"/>
            <p:cNvSpPr/>
            <p:nvPr/>
          </p:nvSpPr>
          <p:spPr>
            <a:xfrm>
              <a:off x="730160" y="1121328"/>
              <a:ext cx="70909" cy="78741"/>
            </a:xfrm>
            <a:prstGeom prst="ellipse">
              <a:avLst/>
            </a:prstGeom>
            <a:solidFill>
              <a:schemeClr val="accent1"/>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12" name="Circle"/>
            <p:cNvSpPr/>
            <p:nvPr/>
          </p:nvSpPr>
          <p:spPr>
            <a:xfrm>
              <a:off x="978815" y="1023961"/>
              <a:ext cx="70910" cy="78741"/>
            </a:xfrm>
            <a:prstGeom prst="ellipse">
              <a:avLst/>
            </a:prstGeom>
            <a:solidFill>
              <a:schemeClr val="accent1"/>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13" name="Circle"/>
            <p:cNvSpPr/>
            <p:nvPr/>
          </p:nvSpPr>
          <p:spPr>
            <a:xfrm>
              <a:off x="730160" y="1007028"/>
              <a:ext cx="70909" cy="78741"/>
            </a:xfrm>
            <a:prstGeom prst="ellipse">
              <a:avLst/>
            </a:prstGeom>
            <a:solidFill>
              <a:schemeClr val="accent1"/>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14" name="Circle"/>
            <p:cNvSpPr/>
            <p:nvPr/>
          </p:nvSpPr>
          <p:spPr>
            <a:xfrm>
              <a:off x="857160" y="1057828"/>
              <a:ext cx="70909" cy="78741"/>
            </a:xfrm>
            <a:prstGeom prst="ellipse">
              <a:avLst/>
            </a:prstGeom>
            <a:solidFill>
              <a:schemeClr val="accent1"/>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15" name="Circle"/>
            <p:cNvSpPr/>
            <p:nvPr/>
          </p:nvSpPr>
          <p:spPr>
            <a:xfrm>
              <a:off x="902615" y="1214461"/>
              <a:ext cx="70910" cy="78741"/>
            </a:xfrm>
            <a:prstGeom prst="ellipse">
              <a:avLst/>
            </a:prstGeom>
            <a:solidFill>
              <a:schemeClr val="accent1"/>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16" name="Circle"/>
            <p:cNvSpPr/>
            <p:nvPr/>
          </p:nvSpPr>
          <p:spPr>
            <a:xfrm>
              <a:off x="745982" y="1286428"/>
              <a:ext cx="70909" cy="78741"/>
            </a:xfrm>
            <a:prstGeom prst="ellipse">
              <a:avLst/>
            </a:prstGeom>
            <a:solidFill>
              <a:schemeClr val="accent1"/>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17" name="Circle"/>
            <p:cNvSpPr/>
            <p:nvPr/>
          </p:nvSpPr>
          <p:spPr>
            <a:xfrm>
              <a:off x="860282" y="880028"/>
              <a:ext cx="70909" cy="78741"/>
            </a:xfrm>
            <a:prstGeom prst="ellipse">
              <a:avLst/>
            </a:prstGeom>
            <a:solidFill>
              <a:schemeClr val="accent1"/>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18" name="Circle"/>
            <p:cNvSpPr/>
            <p:nvPr/>
          </p:nvSpPr>
          <p:spPr>
            <a:xfrm>
              <a:off x="1105815" y="1282194"/>
              <a:ext cx="70910" cy="78741"/>
            </a:xfrm>
            <a:prstGeom prst="ellipse">
              <a:avLst/>
            </a:prstGeom>
            <a:solidFill>
              <a:schemeClr val="accent1"/>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19" name="Circle"/>
            <p:cNvSpPr/>
            <p:nvPr/>
          </p:nvSpPr>
          <p:spPr>
            <a:xfrm>
              <a:off x="1283615" y="1100161"/>
              <a:ext cx="70910" cy="78741"/>
            </a:xfrm>
            <a:prstGeom prst="ellipse">
              <a:avLst/>
            </a:prstGeom>
            <a:solidFill>
              <a:schemeClr val="accent1"/>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20" name="Circle"/>
            <p:cNvSpPr/>
            <p:nvPr/>
          </p:nvSpPr>
          <p:spPr>
            <a:xfrm>
              <a:off x="1283615" y="1277961"/>
              <a:ext cx="70910" cy="78741"/>
            </a:xfrm>
            <a:prstGeom prst="ellipse">
              <a:avLst/>
            </a:prstGeom>
            <a:solidFill>
              <a:schemeClr val="accent1"/>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21" name="Circle"/>
            <p:cNvSpPr/>
            <p:nvPr/>
          </p:nvSpPr>
          <p:spPr>
            <a:xfrm>
              <a:off x="1111160" y="867328"/>
              <a:ext cx="70909" cy="78741"/>
            </a:xfrm>
            <a:prstGeom prst="ellipse">
              <a:avLst/>
            </a:prstGeom>
            <a:solidFill>
              <a:schemeClr val="accent1"/>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22" name="Circle"/>
            <p:cNvSpPr/>
            <p:nvPr/>
          </p:nvSpPr>
          <p:spPr>
            <a:xfrm>
              <a:off x="1359815" y="769961"/>
              <a:ext cx="70910" cy="78741"/>
            </a:xfrm>
            <a:prstGeom prst="ellipse">
              <a:avLst/>
            </a:prstGeom>
            <a:solidFill>
              <a:schemeClr val="accent1"/>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23" name="Circle"/>
            <p:cNvSpPr/>
            <p:nvPr/>
          </p:nvSpPr>
          <p:spPr>
            <a:xfrm>
              <a:off x="1111160" y="753028"/>
              <a:ext cx="70909" cy="78741"/>
            </a:xfrm>
            <a:prstGeom prst="ellipse">
              <a:avLst/>
            </a:prstGeom>
            <a:solidFill>
              <a:schemeClr val="accent1"/>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24" name="Circle"/>
            <p:cNvSpPr/>
            <p:nvPr/>
          </p:nvSpPr>
          <p:spPr>
            <a:xfrm>
              <a:off x="1238160" y="803828"/>
              <a:ext cx="70909" cy="78741"/>
            </a:xfrm>
            <a:prstGeom prst="ellipse">
              <a:avLst/>
            </a:prstGeom>
            <a:solidFill>
              <a:schemeClr val="accent1"/>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25" name="Circle"/>
            <p:cNvSpPr/>
            <p:nvPr/>
          </p:nvSpPr>
          <p:spPr>
            <a:xfrm>
              <a:off x="1283615" y="960461"/>
              <a:ext cx="70910" cy="78741"/>
            </a:xfrm>
            <a:prstGeom prst="ellipse">
              <a:avLst/>
            </a:prstGeom>
            <a:solidFill>
              <a:schemeClr val="accent1"/>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26" name="Circle"/>
            <p:cNvSpPr/>
            <p:nvPr/>
          </p:nvSpPr>
          <p:spPr>
            <a:xfrm>
              <a:off x="1126982" y="1032428"/>
              <a:ext cx="70909" cy="78741"/>
            </a:xfrm>
            <a:prstGeom prst="ellipse">
              <a:avLst/>
            </a:prstGeom>
            <a:solidFill>
              <a:schemeClr val="accent1"/>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27" name="Circle"/>
            <p:cNvSpPr/>
            <p:nvPr/>
          </p:nvSpPr>
          <p:spPr>
            <a:xfrm>
              <a:off x="987282" y="753028"/>
              <a:ext cx="70909" cy="78741"/>
            </a:xfrm>
            <a:prstGeom prst="ellipse">
              <a:avLst/>
            </a:prstGeom>
            <a:solidFill>
              <a:schemeClr val="accent1"/>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28" name="Circle"/>
            <p:cNvSpPr/>
            <p:nvPr/>
          </p:nvSpPr>
          <p:spPr>
            <a:xfrm>
              <a:off x="1105815" y="1409194"/>
              <a:ext cx="70910" cy="78741"/>
            </a:xfrm>
            <a:prstGeom prst="ellipse">
              <a:avLst/>
            </a:prstGeom>
            <a:solidFill>
              <a:schemeClr val="accent1"/>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29" name="Circle"/>
            <p:cNvSpPr/>
            <p:nvPr/>
          </p:nvSpPr>
          <p:spPr>
            <a:xfrm>
              <a:off x="1410615" y="1404961"/>
              <a:ext cx="70910" cy="78741"/>
            </a:xfrm>
            <a:prstGeom prst="ellipse">
              <a:avLst/>
            </a:prstGeom>
            <a:solidFill>
              <a:schemeClr val="accent1"/>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30" name="Circle"/>
            <p:cNvSpPr/>
            <p:nvPr/>
          </p:nvSpPr>
          <p:spPr>
            <a:xfrm>
              <a:off x="1486815" y="896961"/>
              <a:ext cx="70910" cy="78741"/>
            </a:xfrm>
            <a:prstGeom prst="ellipse">
              <a:avLst/>
            </a:prstGeom>
            <a:solidFill>
              <a:schemeClr val="accent1"/>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31" name="Circle"/>
            <p:cNvSpPr/>
            <p:nvPr/>
          </p:nvSpPr>
          <p:spPr>
            <a:xfrm>
              <a:off x="1410615" y="1087461"/>
              <a:ext cx="70910" cy="78741"/>
            </a:xfrm>
            <a:prstGeom prst="ellipse">
              <a:avLst/>
            </a:prstGeom>
            <a:solidFill>
              <a:schemeClr val="accent1"/>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32" name="Circle"/>
            <p:cNvSpPr/>
            <p:nvPr/>
          </p:nvSpPr>
          <p:spPr>
            <a:xfrm>
              <a:off x="1482582" y="1197528"/>
              <a:ext cx="70909" cy="78741"/>
            </a:xfrm>
            <a:prstGeom prst="ellipse">
              <a:avLst/>
            </a:prstGeom>
            <a:solidFill>
              <a:schemeClr val="accent1"/>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33" name="Circle"/>
            <p:cNvSpPr/>
            <p:nvPr/>
          </p:nvSpPr>
          <p:spPr>
            <a:xfrm>
              <a:off x="1664615" y="1481161"/>
              <a:ext cx="70910"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34" name="Circle"/>
            <p:cNvSpPr/>
            <p:nvPr/>
          </p:nvSpPr>
          <p:spPr>
            <a:xfrm>
              <a:off x="1804315" y="1290661"/>
              <a:ext cx="70910"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35" name="Circle"/>
            <p:cNvSpPr/>
            <p:nvPr/>
          </p:nvSpPr>
          <p:spPr>
            <a:xfrm>
              <a:off x="1740815" y="1150961"/>
              <a:ext cx="70910"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36" name="Circle"/>
            <p:cNvSpPr/>
            <p:nvPr/>
          </p:nvSpPr>
          <p:spPr>
            <a:xfrm>
              <a:off x="1619160" y="1184828"/>
              <a:ext cx="70909"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37" name="Circle"/>
            <p:cNvSpPr/>
            <p:nvPr/>
          </p:nvSpPr>
          <p:spPr>
            <a:xfrm>
              <a:off x="1664615" y="1341461"/>
              <a:ext cx="70910"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38" name="Circle"/>
            <p:cNvSpPr/>
            <p:nvPr/>
          </p:nvSpPr>
          <p:spPr>
            <a:xfrm>
              <a:off x="1507982" y="1413428"/>
              <a:ext cx="70909"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39" name="Circle"/>
            <p:cNvSpPr/>
            <p:nvPr/>
          </p:nvSpPr>
          <p:spPr>
            <a:xfrm>
              <a:off x="1622282" y="1007028"/>
              <a:ext cx="70909"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40" name="Circle"/>
            <p:cNvSpPr/>
            <p:nvPr/>
          </p:nvSpPr>
          <p:spPr>
            <a:xfrm>
              <a:off x="1867815" y="1409194"/>
              <a:ext cx="70910"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41" name="Circle"/>
            <p:cNvSpPr/>
            <p:nvPr/>
          </p:nvSpPr>
          <p:spPr>
            <a:xfrm>
              <a:off x="394615" y="1100161"/>
              <a:ext cx="70910"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42" name="Circle"/>
            <p:cNvSpPr/>
            <p:nvPr/>
          </p:nvSpPr>
          <p:spPr>
            <a:xfrm>
              <a:off x="394615" y="1277961"/>
              <a:ext cx="70910"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43" name="Circle"/>
            <p:cNvSpPr/>
            <p:nvPr/>
          </p:nvSpPr>
          <p:spPr>
            <a:xfrm>
              <a:off x="1873160" y="994328"/>
              <a:ext cx="70909"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44" name="Circle"/>
            <p:cNvSpPr/>
            <p:nvPr/>
          </p:nvSpPr>
          <p:spPr>
            <a:xfrm>
              <a:off x="470815" y="769961"/>
              <a:ext cx="70910"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45" name="Circle"/>
            <p:cNvSpPr/>
            <p:nvPr/>
          </p:nvSpPr>
          <p:spPr>
            <a:xfrm>
              <a:off x="1740815" y="1565828"/>
              <a:ext cx="70910"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46" name="Circle"/>
            <p:cNvSpPr/>
            <p:nvPr/>
          </p:nvSpPr>
          <p:spPr>
            <a:xfrm>
              <a:off x="730160" y="803828"/>
              <a:ext cx="70909"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47" name="Circle"/>
            <p:cNvSpPr/>
            <p:nvPr/>
          </p:nvSpPr>
          <p:spPr>
            <a:xfrm>
              <a:off x="394615" y="960461"/>
              <a:ext cx="70910"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48" name="Circle"/>
            <p:cNvSpPr/>
            <p:nvPr/>
          </p:nvSpPr>
          <p:spPr>
            <a:xfrm>
              <a:off x="1888982" y="1159428"/>
              <a:ext cx="70909"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49" name="Circle"/>
            <p:cNvSpPr/>
            <p:nvPr/>
          </p:nvSpPr>
          <p:spPr>
            <a:xfrm>
              <a:off x="1749282" y="880028"/>
              <a:ext cx="70909"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50" name="Circle"/>
            <p:cNvSpPr/>
            <p:nvPr/>
          </p:nvSpPr>
          <p:spPr>
            <a:xfrm>
              <a:off x="724815" y="1409194"/>
              <a:ext cx="70910"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51" name="Circle"/>
            <p:cNvSpPr/>
            <p:nvPr/>
          </p:nvSpPr>
          <p:spPr>
            <a:xfrm>
              <a:off x="521615" y="1404961"/>
              <a:ext cx="70910"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52" name="Circle"/>
            <p:cNvSpPr/>
            <p:nvPr/>
          </p:nvSpPr>
          <p:spPr>
            <a:xfrm>
              <a:off x="597815" y="896961"/>
              <a:ext cx="70910"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53" name="Circle"/>
            <p:cNvSpPr/>
            <p:nvPr/>
          </p:nvSpPr>
          <p:spPr>
            <a:xfrm>
              <a:off x="521615" y="1087461"/>
              <a:ext cx="70910"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54" name="Circle"/>
            <p:cNvSpPr/>
            <p:nvPr/>
          </p:nvSpPr>
          <p:spPr>
            <a:xfrm>
              <a:off x="593582" y="1197528"/>
              <a:ext cx="70909"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55" name="Circle"/>
            <p:cNvSpPr/>
            <p:nvPr/>
          </p:nvSpPr>
          <p:spPr>
            <a:xfrm>
              <a:off x="1524915" y="1544661"/>
              <a:ext cx="70910"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56" name="Circle"/>
            <p:cNvSpPr/>
            <p:nvPr/>
          </p:nvSpPr>
          <p:spPr>
            <a:xfrm>
              <a:off x="1042315" y="1544661"/>
              <a:ext cx="70910"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57" name="Circle"/>
            <p:cNvSpPr/>
            <p:nvPr/>
          </p:nvSpPr>
          <p:spPr>
            <a:xfrm>
              <a:off x="813715" y="1658961"/>
              <a:ext cx="70910"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58" name="Circle"/>
            <p:cNvSpPr/>
            <p:nvPr/>
          </p:nvSpPr>
          <p:spPr>
            <a:xfrm>
              <a:off x="902615" y="1595461"/>
              <a:ext cx="70910"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59" name="Circle"/>
            <p:cNvSpPr/>
            <p:nvPr/>
          </p:nvSpPr>
          <p:spPr>
            <a:xfrm>
              <a:off x="1105815" y="1663194"/>
              <a:ext cx="70910"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60" name="Circle"/>
            <p:cNvSpPr/>
            <p:nvPr/>
          </p:nvSpPr>
          <p:spPr>
            <a:xfrm>
              <a:off x="1365160" y="1629328"/>
              <a:ext cx="70909"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61" name="Circle"/>
            <p:cNvSpPr/>
            <p:nvPr/>
          </p:nvSpPr>
          <p:spPr>
            <a:xfrm>
              <a:off x="1253982" y="1540428"/>
              <a:ext cx="70909"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62" name="Circle"/>
            <p:cNvSpPr/>
            <p:nvPr/>
          </p:nvSpPr>
          <p:spPr>
            <a:xfrm>
              <a:off x="669782" y="1527728"/>
              <a:ext cx="70909"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63" name="Circle"/>
            <p:cNvSpPr/>
            <p:nvPr/>
          </p:nvSpPr>
          <p:spPr>
            <a:xfrm>
              <a:off x="978815" y="913894"/>
              <a:ext cx="70910" cy="78741"/>
            </a:xfrm>
            <a:prstGeom prst="ellipse">
              <a:avLst/>
            </a:prstGeom>
            <a:solidFill>
              <a:schemeClr val="accent1"/>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64" name="Circle"/>
            <p:cNvSpPr/>
            <p:nvPr/>
          </p:nvSpPr>
          <p:spPr>
            <a:xfrm>
              <a:off x="1283615" y="1417661"/>
              <a:ext cx="70910" cy="78741"/>
            </a:xfrm>
            <a:prstGeom prst="ellipse">
              <a:avLst/>
            </a:prstGeom>
            <a:solidFill>
              <a:schemeClr val="accent1"/>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65" name="Circle"/>
            <p:cNvSpPr/>
            <p:nvPr/>
          </p:nvSpPr>
          <p:spPr>
            <a:xfrm>
              <a:off x="1664615" y="731861"/>
              <a:ext cx="70910"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66" name="Circle"/>
            <p:cNvSpPr/>
            <p:nvPr/>
          </p:nvSpPr>
          <p:spPr>
            <a:xfrm>
              <a:off x="1546082" y="791128"/>
              <a:ext cx="70909"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67" name="Circle"/>
            <p:cNvSpPr/>
            <p:nvPr/>
          </p:nvSpPr>
          <p:spPr>
            <a:xfrm>
              <a:off x="1486815" y="609094"/>
              <a:ext cx="70910"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68" name="Circle"/>
            <p:cNvSpPr/>
            <p:nvPr/>
          </p:nvSpPr>
          <p:spPr>
            <a:xfrm>
              <a:off x="1232815" y="355094"/>
              <a:ext cx="70910"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69" name="Circle"/>
            <p:cNvSpPr/>
            <p:nvPr/>
          </p:nvSpPr>
          <p:spPr>
            <a:xfrm>
              <a:off x="902615" y="350861"/>
              <a:ext cx="70910"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70" name="Circle"/>
            <p:cNvSpPr/>
            <p:nvPr/>
          </p:nvSpPr>
          <p:spPr>
            <a:xfrm>
              <a:off x="1524915" y="490561"/>
              <a:ext cx="70910"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71" name="Circle"/>
            <p:cNvSpPr/>
            <p:nvPr/>
          </p:nvSpPr>
          <p:spPr>
            <a:xfrm>
              <a:off x="1042315" y="490561"/>
              <a:ext cx="70910"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72" name="Circle"/>
            <p:cNvSpPr/>
            <p:nvPr/>
          </p:nvSpPr>
          <p:spPr>
            <a:xfrm>
              <a:off x="813715" y="655661"/>
              <a:ext cx="70910"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73" name="Circle"/>
            <p:cNvSpPr/>
            <p:nvPr/>
          </p:nvSpPr>
          <p:spPr>
            <a:xfrm>
              <a:off x="902615" y="592161"/>
              <a:ext cx="70910"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74" name="Circle"/>
            <p:cNvSpPr/>
            <p:nvPr/>
          </p:nvSpPr>
          <p:spPr>
            <a:xfrm>
              <a:off x="1105815" y="659894"/>
              <a:ext cx="70910"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75" name="Circle"/>
            <p:cNvSpPr/>
            <p:nvPr/>
          </p:nvSpPr>
          <p:spPr>
            <a:xfrm>
              <a:off x="1365160" y="626028"/>
              <a:ext cx="70909"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76" name="Circle"/>
            <p:cNvSpPr/>
            <p:nvPr/>
          </p:nvSpPr>
          <p:spPr>
            <a:xfrm>
              <a:off x="1253982" y="486328"/>
              <a:ext cx="70909"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77" name="Circle"/>
            <p:cNvSpPr/>
            <p:nvPr/>
          </p:nvSpPr>
          <p:spPr>
            <a:xfrm>
              <a:off x="669782" y="600628"/>
              <a:ext cx="70909"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78" name="Circle"/>
            <p:cNvSpPr/>
            <p:nvPr/>
          </p:nvSpPr>
          <p:spPr>
            <a:xfrm>
              <a:off x="1740815" y="609094"/>
              <a:ext cx="70910"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79" name="Circle"/>
            <p:cNvSpPr/>
            <p:nvPr/>
          </p:nvSpPr>
          <p:spPr>
            <a:xfrm>
              <a:off x="1740815" y="482094"/>
              <a:ext cx="70910"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80" name="Circle"/>
            <p:cNvSpPr/>
            <p:nvPr/>
          </p:nvSpPr>
          <p:spPr>
            <a:xfrm>
              <a:off x="1029615" y="350861"/>
              <a:ext cx="70910"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81" name="Circle"/>
            <p:cNvSpPr/>
            <p:nvPr/>
          </p:nvSpPr>
          <p:spPr>
            <a:xfrm>
              <a:off x="508915" y="617561"/>
              <a:ext cx="70910"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82" name="Circle"/>
            <p:cNvSpPr/>
            <p:nvPr/>
          </p:nvSpPr>
          <p:spPr>
            <a:xfrm>
              <a:off x="1169315" y="363561"/>
              <a:ext cx="70910"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83" name="Circle"/>
            <p:cNvSpPr/>
            <p:nvPr/>
          </p:nvSpPr>
          <p:spPr>
            <a:xfrm>
              <a:off x="1380982" y="359328"/>
              <a:ext cx="70909"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84" name="Circle"/>
            <p:cNvSpPr/>
            <p:nvPr/>
          </p:nvSpPr>
          <p:spPr>
            <a:xfrm>
              <a:off x="796782" y="473628"/>
              <a:ext cx="70909"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grpSp>
          <p:nvGrpSpPr>
            <p:cNvPr id="185" name="Group"/>
            <p:cNvGrpSpPr/>
            <p:nvPr/>
          </p:nvGrpSpPr>
          <p:grpSpPr>
            <a:xfrm>
              <a:off x="262985" y="0"/>
              <a:ext cx="1716089" cy="1879997"/>
              <a:chOff x="0" y="0"/>
              <a:chExt cx="1716087" cy="1879996"/>
            </a:xfrm>
          </p:grpSpPr>
          <p:pic>
            <p:nvPicPr>
              <p:cNvPr id="188" name="parabola.gif" descr="parabola.gif"/>
              <p:cNvPicPr>
                <a:picLocks noChangeAspect="1"/>
              </p:cNvPicPr>
              <p:nvPr/>
            </p:nvPicPr>
            <p:blipFill>
              <a:blip r:embed="rId2">
                <a:extLst/>
              </a:blip>
              <a:srcRect l="51293" t="21278" r="46954" b="17297"/>
              <a:stretch>
                <a:fillRect/>
              </a:stretch>
            </p:blipFill>
            <p:spPr>
              <a:xfrm>
                <a:off x="0" y="0"/>
                <a:ext cx="84535" cy="187999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21290"/>
                    </a:lnTo>
                    <a:cubicBezTo>
                      <a:pt x="21327" y="21291"/>
                      <a:pt x="21062" y="21298"/>
                      <a:pt x="20789" y="21299"/>
                    </a:cubicBezTo>
                    <a:lnTo>
                      <a:pt x="5679" y="21367"/>
                    </a:lnTo>
                    <a:lnTo>
                      <a:pt x="4766" y="7378"/>
                    </a:lnTo>
                    <a:cubicBezTo>
                      <a:pt x="4492" y="3442"/>
                      <a:pt x="4364" y="2630"/>
                      <a:pt x="4158" y="0"/>
                    </a:cubicBezTo>
                    <a:lnTo>
                      <a:pt x="0" y="0"/>
                    </a:lnTo>
                    <a:close/>
                  </a:path>
                </a:pathLst>
              </a:custGeom>
              <a:ln w="12700" cap="flat">
                <a:noFill/>
                <a:miter lim="400000"/>
              </a:ln>
              <a:effectLst/>
            </p:spPr>
          </p:pic>
          <p:pic>
            <p:nvPicPr>
              <p:cNvPr id="189" name="parabola.gif" descr="parabola.gif"/>
              <p:cNvPicPr>
                <a:picLocks noChangeAspect="1"/>
              </p:cNvPicPr>
              <p:nvPr/>
            </p:nvPicPr>
            <p:blipFill>
              <a:blip r:embed="rId2">
                <a:extLst/>
              </a:blip>
              <a:srcRect l="51293" t="82012" r="13673" b="17299"/>
              <a:stretch>
                <a:fillRect/>
              </a:stretch>
            </p:blipFill>
            <p:spPr>
              <a:xfrm>
                <a:off x="25400" y="1858896"/>
                <a:ext cx="1690688" cy="2103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9374"/>
                    </a:lnTo>
                    <a:cubicBezTo>
                      <a:pt x="18581" y="9293"/>
                      <a:pt x="15330" y="9183"/>
                      <a:pt x="11713" y="9374"/>
                    </a:cubicBezTo>
                    <a:cubicBezTo>
                      <a:pt x="7481" y="9597"/>
                      <a:pt x="4431" y="6112"/>
                      <a:pt x="3139" y="0"/>
                    </a:cubicBezTo>
                    <a:lnTo>
                      <a:pt x="385" y="0"/>
                    </a:lnTo>
                    <a:lnTo>
                      <a:pt x="284" y="815"/>
                    </a:lnTo>
                    <a:lnTo>
                      <a:pt x="284" y="0"/>
                    </a:lnTo>
                    <a:lnTo>
                      <a:pt x="0" y="0"/>
                    </a:lnTo>
                    <a:close/>
                  </a:path>
                </a:pathLst>
              </a:custGeom>
              <a:ln w="12700" cap="flat">
                <a:noFill/>
                <a:miter lim="400000"/>
              </a:ln>
              <a:effectLst/>
            </p:spPr>
          </p:pic>
        </p:grpSp>
        <mc:AlternateContent xmlns:mc="http://schemas.openxmlformats.org/markup-compatibility/2006" xmlns:a14="http://schemas.microsoft.com/office/drawing/2010/main">
          <mc:Choice Requires="a14">
            <p:sp>
              <p:nvSpPr>
                <p:cNvPr id="186" name="Equation"/>
                <p:cNvSpPr txBox="1"/>
                <p:nvPr/>
              </p:nvSpPr>
              <p:spPr>
                <a:xfrm>
                  <a:off x="1897025" y="1946718"/>
                  <a:ext cx="503021" cy="507763"/>
                </a:xfrm>
                <a:prstGeom prst="rect">
                  <a:avLst/>
                </a:prstGeom>
                <a:noFill/>
                <a:ln w="12700" cap="flat">
                  <a:noFill/>
                  <a:miter lim="400000"/>
                </a:ln>
                <a:effectLst/>
              </p:spPr>
              <p:txBody>
                <a:bodyPr wrap="none" lIns="0" tIns="0" rIns="0" bIns="0">
                  <a:spAutoFit/>
                </a:bodyPr>
                <a:lstStyle/>
                <a:p>
                  <a:pPr defTabSz="642915" latinLnBrk="1">
                    <a:defRPr sz="1800">
                      <a:solidFill>
                        <a:srgbClr val="000000"/>
                      </a:solidFill>
                    </a:defRPr>
                  </a:pPr>
                  <a14:m>
                    <m:oMathPara xmlns:m="http://schemas.openxmlformats.org/officeDocument/2006/math">
                      <m:oMathParaPr>
                        <m:jc m:val="centerGroup"/>
                      </m:oMathParaPr>
                      <m:oMath xmlns:m="http://schemas.openxmlformats.org/officeDocument/2006/math">
                        <m:sSub>
                          <m:sSubPr>
                            <m:ctrlPr>
                              <a:rPr sz="2320" i="1">
                                <a:solidFill>
                                  <a:srgbClr val="414040"/>
                                </a:solidFill>
                                <a:latin typeface="Cambria Math" panose="02040503050406030204" pitchFamily="18" charset="0"/>
                              </a:rPr>
                            </m:ctrlPr>
                          </m:sSubPr>
                          <m:e>
                            <m:r>
                              <a:rPr sz="2320" i="1">
                                <a:solidFill>
                                  <a:srgbClr val="414040"/>
                                </a:solidFill>
                                <a:latin typeface="Cambria Math" panose="02040503050406030204" pitchFamily="18" charset="0"/>
                              </a:rPr>
                              <m:t>𝑥</m:t>
                            </m:r>
                          </m:e>
                          <m:sub>
                            <m:r>
                              <a:rPr sz="2320" i="1">
                                <a:solidFill>
                                  <a:srgbClr val="414040"/>
                                </a:solidFill>
                                <a:latin typeface="Cambria Math" panose="02040503050406030204" pitchFamily="18" charset="0"/>
                              </a:rPr>
                              <m:t>1</m:t>
                            </m:r>
                          </m:sub>
                        </m:sSub>
                      </m:oMath>
                    </m:oMathPara>
                  </a14:m>
                  <a:endParaRPr sz="2320">
                    <a:solidFill>
                      <a:srgbClr val="414141"/>
                    </a:solidFill>
                  </a:endParaRPr>
                </a:p>
              </p:txBody>
            </p:sp>
          </mc:Choice>
          <mc:Fallback xmlns="">
            <p:sp>
              <p:nvSpPr>
                <p:cNvPr id="186" name="Equation"/>
                <p:cNvSpPr txBox="1">
                  <a:spLocks noRot="1" noChangeAspect="1" noMove="1" noResize="1" noEditPoints="1" noAdjustHandles="1" noChangeArrowheads="1" noChangeShapeType="1" noTextEdit="1"/>
                </p:cNvSpPr>
                <p:nvPr/>
              </p:nvSpPr>
              <p:spPr>
                <a:xfrm>
                  <a:off x="1897025" y="1946718"/>
                  <a:ext cx="503021" cy="507763"/>
                </a:xfrm>
                <a:prstGeom prst="rect">
                  <a:avLst/>
                </a:prstGeom>
                <a:blipFill rotWithShape="0">
                  <a:blip r:embed="rId3"/>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7" name="Equation"/>
                <p:cNvSpPr txBox="1"/>
                <p:nvPr/>
              </p:nvSpPr>
              <p:spPr>
                <a:xfrm>
                  <a:off x="-127000" y="120166"/>
                  <a:ext cx="512779" cy="507763"/>
                </a:xfrm>
                <a:prstGeom prst="rect">
                  <a:avLst/>
                </a:prstGeom>
                <a:noFill/>
                <a:ln w="12700" cap="flat">
                  <a:noFill/>
                  <a:miter lim="400000"/>
                </a:ln>
                <a:effectLst/>
              </p:spPr>
              <p:txBody>
                <a:bodyPr wrap="none" lIns="0" tIns="0" rIns="0" bIns="0">
                  <a:spAutoFit/>
                </a:bodyPr>
                <a:lstStyle/>
                <a:p>
                  <a:pPr defTabSz="642915" latinLnBrk="1">
                    <a:defRPr sz="1800">
                      <a:solidFill>
                        <a:srgbClr val="000000"/>
                      </a:solidFill>
                    </a:defRPr>
                  </a:pPr>
                  <a14:m>
                    <m:oMathPara xmlns:m="http://schemas.openxmlformats.org/officeDocument/2006/math">
                      <m:oMathParaPr>
                        <m:jc m:val="centerGroup"/>
                      </m:oMathParaPr>
                      <m:oMath xmlns:m="http://schemas.openxmlformats.org/officeDocument/2006/math">
                        <m:sSub>
                          <m:sSubPr>
                            <m:ctrlPr>
                              <a:rPr sz="2320" i="1">
                                <a:solidFill>
                                  <a:srgbClr val="414040"/>
                                </a:solidFill>
                                <a:latin typeface="Cambria Math" panose="02040503050406030204" pitchFamily="18" charset="0"/>
                              </a:rPr>
                            </m:ctrlPr>
                          </m:sSubPr>
                          <m:e>
                            <m:r>
                              <a:rPr sz="2320" i="1">
                                <a:solidFill>
                                  <a:srgbClr val="414040"/>
                                </a:solidFill>
                                <a:latin typeface="Cambria Math" panose="02040503050406030204" pitchFamily="18" charset="0"/>
                              </a:rPr>
                              <m:t>𝑥</m:t>
                            </m:r>
                          </m:e>
                          <m:sub>
                            <m:r>
                              <a:rPr sz="2320" i="1">
                                <a:solidFill>
                                  <a:srgbClr val="414040"/>
                                </a:solidFill>
                                <a:latin typeface="Cambria Math" panose="02040503050406030204" pitchFamily="18" charset="0"/>
                              </a:rPr>
                              <m:t>2</m:t>
                            </m:r>
                          </m:sub>
                        </m:sSub>
                      </m:oMath>
                    </m:oMathPara>
                  </a14:m>
                  <a:endParaRPr sz="2320">
                    <a:solidFill>
                      <a:srgbClr val="414141"/>
                    </a:solidFill>
                  </a:endParaRPr>
                </a:p>
              </p:txBody>
            </p:sp>
          </mc:Choice>
          <mc:Fallback xmlns="">
            <p:sp>
              <p:nvSpPr>
                <p:cNvPr id="187" name="Equation"/>
                <p:cNvSpPr txBox="1">
                  <a:spLocks noRot="1" noChangeAspect="1" noMove="1" noResize="1" noEditPoints="1" noAdjustHandles="1" noChangeArrowheads="1" noChangeShapeType="1" noTextEdit="1"/>
                </p:cNvSpPr>
                <p:nvPr/>
              </p:nvSpPr>
              <p:spPr>
                <a:xfrm>
                  <a:off x="-127000" y="120166"/>
                  <a:ext cx="512779" cy="507763"/>
                </a:xfrm>
                <a:prstGeom prst="rect">
                  <a:avLst/>
                </a:prstGeom>
                <a:blipFill rotWithShape="0">
                  <a:blip r:embed="rId4"/>
                  <a:stretch>
                    <a:fillRect/>
                  </a:stretch>
                </a:blipFill>
                <a:ln w="12700" cap="flat">
                  <a:noFill/>
                  <a:miter lim="400000"/>
                </a:ln>
                <a:effectLst/>
              </p:spPr>
              <p:txBody>
                <a:bodyPr/>
                <a:lstStyle/>
                <a:p>
                  <a:r>
                    <a:rPr lang="en-US">
                      <a:noFill/>
                    </a:rPr>
                    <a:t> </a:t>
                  </a:r>
                </a:p>
              </p:txBody>
            </p:sp>
          </mc:Fallback>
        </mc:AlternateContent>
      </p:grpSp>
      <p:grpSp>
        <p:nvGrpSpPr>
          <p:cNvPr id="190" name="Group"/>
          <p:cNvGrpSpPr/>
          <p:nvPr/>
        </p:nvGrpSpPr>
        <p:grpSpPr>
          <a:xfrm>
            <a:off x="6905451" y="3971941"/>
            <a:ext cx="2491415" cy="2307991"/>
            <a:chOff x="50800" y="0"/>
            <a:chExt cx="2349319" cy="2412656"/>
          </a:xfrm>
        </p:grpSpPr>
        <mc:AlternateContent xmlns:mc="http://schemas.openxmlformats.org/markup-compatibility/2006" xmlns:a14="http://schemas.microsoft.com/office/drawing/2010/main">
          <mc:Choice Requires="a14">
            <p:sp>
              <p:nvSpPr>
                <p:cNvPr id="191" name="Equation"/>
                <p:cNvSpPr txBox="1"/>
                <p:nvPr/>
              </p:nvSpPr>
              <p:spPr>
                <a:xfrm>
                  <a:off x="50800" y="32088"/>
                  <a:ext cx="345257" cy="507763"/>
                </a:xfrm>
                <a:prstGeom prst="rect">
                  <a:avLst/>
                </a:prstGeom>
                <a:noFill/>
                <a:ln w="12700" cap="flat">
                  <a:noFill/>
                  <a:miter lim="400000"/>
                </a:ln>
                <a:effectLst/>
              </p:spPr>
              <p:txBody>
                <a:bodyPr wrap="none" lIns="0" tIns="0" rIns="0" bIns="0">
                  <a:spAutoFit/>
                </a:bodyPr>
                <a:lstStyle/>
                <a:p>
                  <a:pPr defTabSz="642915" latinLnBrk="1">
                    <a:defRPr sz="1800">
                      <a:solidFill>
                        <a:srgbClr val="000000"/>
                      </a:solidFill>
                    </a:defRPr>
                  </a:pPr>
                  <a14:m>
                    <m:oMathPara xmlns:m="http://schemas.openxmlformats.org/officeDocument/2006/math">
                      <m:oMathParaPr>
                        <m:jc m:val="centerGroup"/>
                      </m:oMathParaPr>
                      <m:oMath xmlns:m="http://schemas.openxmlformats.org/officeDocument/2006/math">
                        <m:r>
                          <a:rPr sz="2320" i="1">
                            <a:solidFill>
                              <a:srgbClr val="414040"/>
                            </a:solidFill>
                            <a:latin typeface="Cambria Math" panose="02040503050406030204" pitchFamily="18" charset="0"/>
                          </a:rPr>
                          <m:t>𝜃</m:t>
                        </m:r>
                      </m:oMath>
                    </m:oMathPara>
                  </a14:m>
                  <a:endParaRPr sz="2320">
                    <a:solidFill>
                      <a:srgbClr val="414141"/>
                    </a:solidFill>
                  </a:endParaRPr>
                </a:p>
              </p:txBody>
            </p:sp>
          </mc:Choice>
          <mc:Fallback xmlns="">
            <p:sp>
              <p:nvSpPr>
                <p:cNvPr id="191" name="Equation"/>
                <p:cNvSpPr txBox="1">
                  <a:spLocks noRot="1" noChangeAspect="1" noMove="1" noResize="1" noEditPoints="1" noAdjustHandles="1" noChangeArrowheads="1" noChangeShapeType="1" noTextEdit="1"/>
                </p:cNvSpPr>
                <p:nvPr/>
              </p:nvSpPr>
              <p:spPr>
                <a:xfrm>
                  <a:off x="50800" y="32088"/>
                  <a:ext cx="345257" cy="507763"/>
                </a:xfrm>
                <a:prstGeom prst="rect">
                  <a:avLst/>
                </a:prstGeom>
                <a:blipFill rotWithShape="0">
                  <a:blip r:embed="rId5"/>
                  <a:stretch>
                    <a:fillRect l="-1667"/>
                  </a:stretch>
                </a:blipFill>
                <a:ln w="12700" cap="flat">
                  <a:noFill/>
                  <a:miter lim="400000"/>
                </a:ln>
                <a:effectLst/>
              </p:spPr>
              <p:txBody>
                <a:bodyPr/>
                <a:lstStyle/>
                <a:p>
                  <a:r>
                    <a:rPr lang="en-US">
                      <a:noFill/>
                    </a:rPr>
                    <a:t> </a:t>
                  </a:r>
                </a:p>
              </p:txBody>
            </p:sp>
          </mc:Fallback>
        </mc:AlternateContent>
        <p:sp>
          <p:nvSpPr>
            <p:cNvPr id="192" name="Circle"/>
            <p:cNvSpPr/>
            <p:nvPr/>
          </p:nvSpPr>
          <p:spPr>
            <a:xfrm>
              <a:off x="702725" y="655661"/>
              <a:ext cx="70909" cy="78741"/>
            </a:xfrm>
            <a:prstGeom prst="ellipse">
              <a:avLst/>
            </a:prstGeom>
            <a:solidFill>
              <a:schemeClr val="accent1"/>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93" name="Circle"/>
            <p:cNvSpPr/>
            <p:nvPr/>
          </p:nvSpPr>
          <p:spPr>
            <a:xfrm>
              <a:off x="588425" y="1036661"/>
              <a:ext cx="70909" cy="78741"/>
            </a:xfrm>
            <a:prstGeom prst="ellipse">
              <a:avLst/>
            </a:prstGeom>
            <a:solidFill>
              <a:schemeClr val="accent1"/>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94" name="Circle"/>
            <p:cNvSpPr/>
            <p:nvPr/>
          </p:nvSpPr>
          <p:spPr>
            <a:xfrm>
              <a:off x="530269" y="422828"/>
              <a:ext cx="70909" cy="78741"/>
            </a:xfrm>
            <a:prstGeom prst="ellipse">
              <a:avLst/>
            </a:prstGeom>
            <a:solidFill>
              <a:schemeClr val="accent1"/>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95" name="Circle"/>
            <p:cNvSpPr/>
            <p:nvPr/>
          </p:nvSpPr>
          <p:spPr>
            <a:xfrm>
              <a:off x="524925" y="896961"/>
              <a:ext cx="70909" cy="78741"/>
            </a:xfrm>
            <a:prstGeom prst="ellipse">
              <a:avLst/>
            </a:prstGeom>
            <a:solidFill>
              <a:schemeClr val="accent1"/>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96" name="Circle"/>
            <p:cNvSpPr/>
            <p:nvPr/>
          </p:nvSpPr>
          <p:spPr>
            <a:xfrm>
              <a:off x="530269" y="1515028"/>
              <a:ext cx="70909" cy="78741"/>
            </a:xfrm>
            <a:prstGeom prst="ellipse">
              <a:avLst/>
            </a:prstGeom>
            <a:solidFill>
              <a:schemeClr val="accent1"/>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97" name="Circle"/>
            <p:cNvSpPr/>
            <p:nvPr/>
          </p:nvSpPr>
          <p:spPr>
            <a:xfrm>
              <a:off x="657269" y="1565828"/>
              <a:ext cx="70909" cy="78741"/>
            </a:xfrm>
            <a:prstGeom prst="ellipse">
              <a:avLst/>
            </a:prstGeom>
            <a:solidFill>
              <a:schemeClr val="accent1"/>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98" name="Circle"/>
            <p:cNvSpPr/>
            <p:nvPr/>
          </p:nvSpPr>
          <p:spPr>
            <a:xfrm>
              <a:off x="702725" y="515961"/>
              <a:ext cx="70909" cy="78741"/>
            </a:xfrm>
            <a:prstGeom prst="ellipse">
              <a:avLst/>
            </a:prstGeom>
            <a:solidFill>
              <a:schemeClr val="accent1"/>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199" name="Circle"/>
            <p:cNvSpPr/>
            <p:nvPr/>
          </p:nvSpPr>
          <p:spPr>
            <a:xfrm>
              <a:off x="419091" y="714928"/>
              <a:ext cx="70909" cy="78741"/>
            </a:xfrm>
            <a:prstGeom prst="ellipse">
              <a:avLst/>
            </a:prstGeom>
            <a:solidFill>
              <a:schemeClr val="accent1"/>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00" name="Circle"/>
            <p:cNvSpPr/>
            <p:nvPr/>
          </p:nvSpPr>
          <p:spPr>
            <a:xfrm>
              <a:off x="660391" y="1388028"/>
              <a:ext cx="70909" cy="78741"/>
            </a:xfrm>
            <a:prstGeom prst="ellipse">
              <a:avLst/>
            </a:prstGeom>
            <a:solidFill>
              <a:schemeClr val="accent1"/>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01" name="Circle"/>
            <p:cNvSpPr/>
            <p:nvPr/>
          </p:nvSpPr>
          <p:spPr>
            <a:xfrm>
              <a:off x="651925" y="1155194"/>
              <a:ext cx="70909" cy="78741"/>
            </a:xfrm>
            <a:prstGeom prst="ellipse">
              <a:avLst/>
            </a:prstGeom>
            <a:solidFill>
              <a:schemeClr val="accent1"/>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02" name="Circle"/>
            <p:cNvSpPr/>
            <p:nvPr/>
          </p:nvSpPr>
          <p:spPr>
            <a:xfrm>
              <a:off x="829725" y="1354161"/>
              <a:ext cx="70909" cy="78741"/>
            </a:xfrm>
            <a:prstGeom prst="ellipse">
              <a:avLst/>
            </a:prstGeom>
            <a:solidFill>
              <a:schemeClr val="accent1"/>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03" name="Circle"/>
            <p:cNvSpPr/>
            <p:nvPr/>
          </p:nvSpPr>
          <p:spPr>
            <a:xfrm>
              <a:off x="829725" y="1531961"/>
              <a:ext cx="70909" cy="78741"/>
            </a:xfrm>
            <a:prstGeom prst="ellipse">
              <a:avLst/>
            </a:prstGeom>
            <a:solidFill>
              <a:schemeClr val="accent1"/>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04" name="Circle"/>
            <p:cNvSpPr/>
            <p:nvPr/>
          </p:nvSpPr>
          <p:spPr>
            <a:xfrm>
              <a:off x="860469" y="626028"/>
              <a:ext cx="70909" cy="78741"/>
            </a:xfrm>
            <a:prstGeom prst="ellipse">
              <a:avLst/>
            </a:prstGeom>
            <a:solidFill>
              <a:schemeClr val="accent1"/>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05" name="Circle"/>
            <p:cNvSpPr/>
            <p:nvPr/>
          </p:nvSpPr>
          <p:spPr>
            <a:xfrm>
              <a:off x="905925" y="1023961"/>
              <a:ext cx="70909" cy="78741"/>
            </a:xfrm>
            <a:prstGeom prst="ellipse">
              <a:avLst/>
            </a:prstGeom>
            <a:solidFill>
              <a:schemeClr val="accent1"/>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06" name="Circle"/>
            <p:cNvSpPr/>
            <p:nvPr/>
          </p:nvSpPr>
          <p:spPr>
            <a:xfrm>
              <a:off x="530269" y="753028"/>
              <a:ext cx="70909" cy="78741"/>
            </a:xfrm>
            <a:prstGeom prst="ellipse">
              <a:avLst/>
            </a:prstGeom>
            <a:solidFill>
              <a:schemeClr val="accent1"/>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07" name="Circle"/>
            <p:cNvSpPr/>
            <p:nvPr/>
          </p:nvSpPr>
          <p:spPr>
            <a:xfrm>
              <a:off x="784269" y="1057828"/>
              <a:ext cx="70909" cy="78741"/>
            </a:xfrm>
            <a:prstGeom prst="ellipse">
              <a:avLst/>
            </a:prstGeom>
            <a:solidFill>
              <a:schemeClr val="accent1"/>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08" name="Circle"/>
            <p:cNvSpPr/>
            <p:nvPr/>
          </p:nvSpPr>
          <p:spPr>
            <a:xfrm>
              <a:off x="829725" y="1214461"/>
              <a:ext cx="70909" cy="78741"/>
            </a:xfrm>
            <a:prstGeom prst="ellipse">
              <a:avLst/>
            </a:prstGeom>
            <a:solidFill>
              <a:schemeClr val="accent1"/>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09" name="Circle"/>
            <p:cNvSpPr/>
            <p:nvPr/>
          </p:nvSpPr>
          <p:spPr>
            <a:xfrm>
              <a:off x="673091" y="905428"/>
              <a:ext cx="70909" cy="78741"/>
            </a:xfrm>
            <a:prstGeom prst="ellipse">
              <a:avLst/>
            </a:prstGeom>
            <a:solidFill>
              <a:schemeClr val="accent1"/>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10" name="Circle"/>
            <p:cNvSpPr/>
            <p:nvPr/>
          </p:nvSpPr>
          <p:spPr>
            <a:xfrm>
              <a:off x="520691" y="1261028"/>
              <a:ext cx="70909" cy="78741"/>
            </a:xfrm>
            <a:prstGeom prst="ellipse">
              <a:avLst/>
            </a:prstGeom>
            <a:solidFill>
              <a:schemeClr val="accent1"/>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11" name="Circle"/>
            <p:cNvSpPr/>
            <p:nvPr/>
          </p:nvSpPr>
          <p:spPr>
            <a:xfrm>
              <a:off x="651925" y="1282194"/>
              <a:ext cx="70909" cy="78741"/>
            </a:xfrm>
            <a:prstGeom prst="ellipse">
              <a:avLst/>
            </a:prstGeom>
            <a:solidFill>
              <a:schemeClr val="accent1"/>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12" name="Circle"/>
            <p:cNvSpPr/>
            <p:nvPr/>
          </p:nvSpPr>
          <p:spPr>
            <a:xfrm>
              <a:off x="956725" y="1658961"/>
              <a:ext cx="70909" cy="78741"/>
            </a:xfrm>
            <a:prstGeom prst="ellipse">
              <a:avLst/>
            </a:prstGeom>
            <a:solidFill>
              <a:schemeClr val="accent1"/>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13" name="Circle"/>
            <p:cNvSpPr/>
            <p:nvPr/>
          </p:nvSpPr>
          <p:spPr>
            <a:xfrm>
              <a:off x="778925" y="769961"/>
              <a:ext cx="70909" cy="78741"/>
            </a:xfrm>
            <a:prstGeom prst="ellipse">
              <a:avLst/>
            </a:prstGeom>
            <a:solidFill>
              <a:schemeClr val="accent1"/>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14" name="Circle"/>
            <p:cNvSpPr/>
            <p:nvPr/>
          </p:nvSpPr>
          <p:spPr>
            <a:xfrm>
              <a:off x="575725" y="833461"/>
              <a:ext cx="70909" cy="78741"/>
            </a:xfrm>
            <a:prstGeom prst="ellipse">
              <a:avLst/>
            </a:prstGeom>
            <a:solidFill>
              <a:schemeClr val="accent1"/>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15" name="Circle"/>
            <p:cNvSpPr/>
            <p:nvPr/>
          </p:nvSpPr>
          <p:spPr>
            <a:xfrm>
              <a:off x="1028691" y="1451528"/>
              <a:ext cx="70909" cy="78741"/>
            </a:xfrm>
            <a:prstGeom prst="ellipse">
              <a:avLst/>
            </a:prstGeom>
            <a:solidFill>
              <a:schemeClr val="accent1"/>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16" name="Circle"/>
            <p:cNvSpPr/>
            <p:nvPr/>
          </p:nvSpPr>
          <p:spPr>
            <a:xfrm>
              <a:off x="1350425" y="1544661"/>
              <a:ext cx="70909"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17" name="Circle"/>
            <p:cNvSpPr/>
            <p:nvPr/>
          </p:nvSpPr>
          <p:spPr>
            <a:xfrm>
              <a:off x="1286925" y="1404961"/>
              <a:ext cx="70909"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18" name="Circle"/>
            <p:cNvSpPr/>
            <p:nvPr/>
          </p:nvSpPr>
          <p:spPr>
            <a:xfrm>
              <a:off x="1165269" y="1438828"/>
              <a:ext cx="70909"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19" name="Circle"/>
            <p:cNvSpPr/>
            <p:nvPr/>
          </p:nvSpPr>
          <p:spPr>
            <a:xfrm>
              <a:off x="1210725" y="1595461"/>
              <a:ext cx="70909"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20" name="Circle"/>
            <p:cNvSpPr/>
            <p:nvPr/>
          </p:nvSpPr>
          <p:spPr>
            <a:xfrm>
              <a:off x="1054091" y="1667428"/>
              <a:ext cx="70909"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21" name="Circle"/>
            <p:cNvSpPr/>
            <p:nvPr/>
          </p:nvSpPr>
          <p:spPr>
            <a:xfrm>
              <a:off x="1041391" y="1248328"/>
              <a:ext cx="70909"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22" name="Circle"/>
            <p:cNvSpPr/>
            <p:nvPr/>
          </p:nvSpPr>
          <p:spPr>
            <a:xfrm>
              <a:off x="1413925" y="1663194"/>
              <a:ext cx="70909"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23" name="Circle"/>
            <p:cNvSpPr/>
            <p:nvPr/>
          </p:nvSpPr>
          <p:spPr>
            <a:xfrm>
              <a:off x="1210725" y="1265261"/>
              <a:ext cx="70909"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24" name="Circle"/>
            <p:cNvSpPr/>
            <p:nvPr/>
          </p:nvSpPr>
          <p:spPr>
            <a:xfrm>
              <a:off x="1591725" y="1531961"/>
              <a:ext cx="70909"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25" name="Circle"/>
            <p:cNvSpPr/>
            <p:nvPr/>
          </p:nvSpPr>
          <p:spPr>
            <a:xfrm>
              <a:off x="1419269" y="1248328"/>
              <a:ext cx="70909"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26" name="Circle"/>
            <p:cNvSpPr/>
            <p:nvPr/>
          </p:nvSpPr>
          <p:spPr>
            <a:xfrm>
              <a:off x="1159925" y="642961"/>
              <a:ext cx="70909"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27" name="Circle"/>
            <p:cNvSpPr/>
            <p:nvPr/>
          </p:nvSpPr>
          <p:spPr>
            <a:xfrm>
              <a:off x="1419269" y="676828"/>
              <a:ext cx="70909"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28" name="Circle"/>
            <p:cNvSpPr/>
            <p:nvPr/>
          </p:nvSpPr>
          <p:spPr>
            <a:xfrm>
              <a:off x="1464725" y="1087461"/>
              <a:ext cx="70909"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29" name="Circle"/>
            <p:cNvSpPr/>
            <p:nvPr/>
          </p:nvSpPr>
          <p:spPr>
            <a:xfrm>
              <a:off x="1435091" y="1413428"/>
              <a:ext cx="70909"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30" name="Circle"/>
            <p:cNvSpPr/>
            <p:nvPr/>
          </p:nvSpPr>
          <p:spPr>
            <a:xfrm>
              <a:off x="1295391" y="1134028"/>
              <a:ext cx="70909"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31" name="Circle"/>
            <p:cNvSpPr/>
            <p:nvPr/>
          </p:nvSpPr>
          <p:spPr>
            <a:xfrm>
              <a:off x="1413925" y="393194"/>
              <a:ext cx="70909"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32" name="Circle"/>
            <p:cNvSpPr/>
            <p:nvPr/>
          </p:nvSpPr>
          <p:spPr>
            <a:xfrm>
              <a:off x="1591725" y="1404961"/>
              <a:ext cx="70909"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33" name="Circle"/>
            <p:cNvSpPr/>
            <p:nvPr/>
          </p:nvSpPr>
          <p:spPr>
            <a:xfrm>
              <a:off x="1159925" y="769961"/>
              <a:ext cx="70909"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34" name="Circle"/>
            <p:cNvSpPr/>
            <p:nvPr/>
          </p:nvSpPr>
          <p:spPr>
            <a:xfrm>
              <a:off x="1464725" y="960461"/>
              <a:ext cx="70909"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35" name="Circle"/>
            <p:cNvSpPr/>
            <p:nvPr/>
          </p:nvSpPr>
          <p:spPr>
            <a:xfrm>
              <a:off x="1155691" y="435528"/>
              <a:ext cx="70909"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36" name="Circle"/>
            <p:cNvSpPr/>
            <p:nvPr/>
          </p:nvSpPr>
          <p:spPr>
            <a:xfrm>
              <a:off x="905925" y="863094"/>
              <a:ext cx="70909" cy="78741"/>
            </a:xfrm>
            <a:prstGeom prst="ellipse">
              <a:avLst/>
            </a:prstGeom>
            <a:solidFill>
              <a:schemeClr val="accent1"/>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37" name="Circle"/>
            <p:cNvSpPr/>
            <p:nvPr/>
          </p:nvSpPr>
          <p:spPr>
            <a:xfrm>
              <a:off x="829725" y="465161"/>
              <a:ext cx="70909" cy="78741"/>
            </a:xfrm>
            <a:prstGeom prst="ellipse">
              <a:avLst/>
            </a:prstGeom>
            <a:solidFill>
              <a:schemeClr val="accent1"/>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38" name="Circle"/>
            <p:cNvSpPr/>
            <p:nvPr/>
          </p:nvSpPr>
          <p:spPr>
            <a:xfrm>
              <a:off x="1210725" y="985861"/>
              <a:ext cx="70909"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39" name="Circle"/>
            <p:cNvSpPr/>
            <p:nvPr/>
          </p:nvSpPr>
          <p:spPr>
            <a:xfrm>
              <a:off x="1092191" y="1045128"/>
              <a:ext cx="70909"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40" name="Circle"/>
            <p:cNvSpPr/>
            <p:nvPr/>
          </p:nvSpPr>
          <p:spPr>
            <a:xfrm>
              <a:off x="1032925" y="863094"/>
              <a:ext cx="70909"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41" name="Circle"/>
            <p:cNvSpPr/>
            <p:nvPr/>
          </p:nvSpPr>
          <p:spPr>
            <a:xfrm>
              <a:off x="1248825" y="528661"/>
              <a:ext cx="70909"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42" name="Circle"/>
            <p:cNvSpPr/>
            <p:nvPr/>
          </p:nvSpPr>
          <p:spPr>
            <a:xfrm>
              <a:off x="1032925" y="659894"/>
              <a:ext cx="70909"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43" name="Circle"/>
            <p:cNvSpPr/>
            <p:nvPr/>
          </p:nvSpPr>
          <p:spPr>
            <a:xfrm>
              <a:off x="1470069" y="753028"/>
              <a:ext cx="70909"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44" name="Circle"/>
            <p:cNvSpPr/>
            <p:nvPr/>
          </p:nvSpPr>
          <p:spPr>
            <a:xfrm>
              <a:off x="1045625" y="465612"/>
              <a:ext cx="70909"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45" name="Circle"/>
            <p:cNvSpPr/>
            <p:nvPr/>
          </p:nvSpPr>
          <p:spPr>
            <a:xfrm>
              <a:off x="1286925" y="863094"/>
              <a:ext cx="70909"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sp>
          <p:nvSpPr>
            <p:cNvPr id="246" name="Circle"/>
            <p:cNvSpPr/>
            <p:nvPr/>
          </p:nvSpPr>
          <p:spPr>
            <a:xfrm>
              <a:off x="944025" y="490561"/>
              <a:ext cx="70909" cy="78741"/>
            </a:xfrm>
            <a:prstGeom prst="ellipse">
              <a:avLst/>
            </a:prstGeom>
            <a:solidFill>
              <a:schemeClr val="accent5"/>
            </a:solidFill>
            <a:ln w="12700" cap="flat">
              <a:noFill/>
              <a:miter lim="400000"/>
            </a:ln>
            <a:effectLst/>
          </p:spPr>
          <p:txBody>
            <a:bodyPr wrap="square" lIns="35719" tIns="35719" rIns="35719" bIns="35719" numCol="1" anchor="ctr">
              <a:noAutofit/>
            </a:bodyPr>
            <a:lstStyle/>
            <a:p>
              <a:pPr>
                <a:defRPr sz="3200">
                  <a:solidFill>
                    <a:srgbClr val="FFFFFF"/>
                  </a:solidFill>
                  <a:effectLst>
                    <a:outerShdw blurRad="25400" dist="33948" dir="2700000" rotWithShape="0">
                      <a:srgbClr val="3B3936"/>
                    </a:outerShdw>
                  </a:effectLst>
                </a:defRPr>
              </a:pPr>
              <a:endParaRPr sz="2250"/>
            </a:p>
          </p:txBody>
        </p:sp>
        <p:grpSp>
          <p:nvGrpSpPr>
            <p:cNvPr id="247" name="Group"/>
            <p:cNvGrpSpPr/>
            <p:nvPr/>
          </p:nvGrpSpPr>
          <p:grpSpPr>
            <a:xfrm>
              <a:off x="317095" y="0"/>
              <a:ext cx="1716088" cy="1880080"/>
              <a:chOff x="0" y="0"/>
              <a:chExt cx="1716087" cy="1880079"/>
            </a:xfrm>
          </p:grpSpPr>
          <p:pic>
            <p:nvPicPr>
              <p:cNvPr id="249" name="parabola.gif" descr="parabola.gif"/>
              <p:cNvPicPr>
                <a:picLocks noChangeAspect="1"/>
              </p:cNvPicPr>
              <p:nvPr/>
            </p:nvPicPr>
            <p:blipFill>
              <a:blip r:embed="rId2">
                <a:extLst/>
              </a:blip>
              <a:srcRect l="51293" t="21278" r="46954" b="17297"/>
              <a:stretch>
                <a:fillRect/>
              </a:stretch>
            </p:blipFill>
            <p:spPr>
              <a:xfrm>
                <a:off x="0" y="0"/>
                <a:ext cx="84535" cy="187999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21290"/>
                    </a:lnTo>
                    <a:cubicBezTo>
                      <a:pt x="21327" y="21291"/>
                      <a:pt x="21062" y="21298"/>
                      <a:pt x="20789" y="21299"/>
                    </a:cubicBezTo>
                    <a:lnTo>
                      <a:pt x="5679" y="21367"/>
                    </a:lnTo>
                    <a:lnTo>
                      <a:pt x="4766" y="7378"/>
                    </a:lnTo>
                    <a:cubicBezTo>
                      <a:pt x="4492" y="3442"/>
                      <a:pt x="4364" y="2630"/>
                      <a:pt x="4158" y="0"/>
                    </a:cubicBezTo>
                    <a:lnTo>
                      <a:pt x="0" y="0"/>
                    </a:lnTo>
                    <a:close/>
                  </a:path>
                </a:pathLst>
              </a:custGeom>
              <a:ln w="12700" cap="flat">
                <a:noFill/>
                <a:miter lim="400000"/>
              </a:ln>
              <a:effectLst/>
            </p:spPr>
          </p:pic>
          <p:pic>
            <p:nvPicPr>
              <p:cNvPr id="250" name="parabola.gif" descr="parabola.gif"/>
              <p:cNvPicPr>
                <a:picLocks noChangeAspect="1"/>
              </p:cNvPicPr>
              <p:nvPr/>
            </p:nvPicPr>
            <p:blipFill>
              <a:blip r:embed="rId2">
                <a:extLst/>
              </a:blip>
              <a:srcRect l="51293" t="81952" r="13673" b="17295"/>
              <a:stretch>
                <a:fillRect/>
              </a:stretch>
            </p:blipFill>
            <p:spPr>
              <a:xfrm>
                <a:off x="25400" y="1857060"/>
                <a:ext cx="1690688" cy="2302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10428"/>
                    </a:lnTo>
                    <a:cubicBezTo>
                      <a:pt x="18581" y="10354"/>
                      <a:pt x="15330" y="10253"/>
                      <a:pt x="11713" y="10428"/>
                    </a:cubicBezTo>
                    <a:cubicBezTo>
                      <a:pt x="7063" y="10652"/>
                      <a:pt x="3969" y="6655"/>
                      <a:pt x="2936" y="0"/>
                    </a:cubicBezTo>
                    <a:lnTo>
                      <a:pt x="639" y="0"/>
                    </a:lnTo>
                    <a:lnTo>
                      <a:pt x="284" y="2607"/>
                    </a:lnTo>
                    <a:lnTo>
                      <a:pt x="284" y="0"/>
                    </a:lnTo>
                    <a:lnTo>
                      <a:pt x="0" y="0"/>
                    </a:lnTo>
                    <a:close/>
                  </a:path>
                </a:pathLst>
              </a:custGeom>
              <a:ln w="12700" cap="flat">
                <a:noFill/>
                <a:miter lim="400000"/>
              </a:ln>
              <a:effectLst/>
            </p:spPr>
          </p:pic>
        </p:grpSp>
        <mc:AlternateContent xmlns:mc="http://schemas.openxmlformats.org/markup-compatibility/2006" xmlns:a14="http://schemas.microsoft.com/office/drawing/2010/main">
          <mc:Choice Requires="a14">
            <p:sp>
              <p:nvSpPr>
                <p:cNvPr id="248" name="Equation"/>
                <p:cNvSpPr txBox="1"/>
                <p:nvPr/>
              </p:nvSpPr>
              <p:spPr>
                <a:xfrm>
                  <a:off x="2094440" y="1904893"/>
                  <a:ext cx="305679" cy="507763"/>
                </a:xfrm>
                <a:prstGeom prst="rect">
                  <a:avLst/>
                </a:prstGeom>
                <a:noFill/>
                <a:ln w="12700" cap="flat">
                  <a:noFill/>
                  <a:miter lim="400000"/>
                </a:ln>
                <a:effectLst/>
              </p:spPr>
              <p:txBody>
                <a:bodyPr wrap="none" lIns="0" tIns="0" rIns="0" bIns="0">
                  <a:spAutoFit/>
                </a:bodyPr>
                <a:lstStyle/>
                <a:p>
                  <a:pPr defTabSz="642915" latinLnBrk="1">
                    <a:defRPr sz="1800">
                      <a:solidFill>
                        <a:srgbClr val="000000"/>
                      </a:solidFill>
                    </a:defRPr>
                  </a:pPr>
                  <a14:m>
                    <m:oMathPara xmlns:m="http://schemas.openxmlformats.org/officeDocument/2006/math">
                      <m:oMathParaPr>
                        <m:jc m:val="centerGroup"/>
                      </m:oMathParaPr>
                      <m:oMath xmlns:m="http://schemas.openxmlformats.org/officeDocument/2006/math">
                        <m:r>
                          <a:rPr sz="2320" i="1">
                            <a:solidFill>
                              <a:srgbClr val="414040"/>
                            </a:solidFill>
                            <a:latin typeface="Cambria Math" panose="02040503050406030204" pitchFamily="18" charset="0"/>
                          </a:rPr>
                          <m:t>𝑟</m:t>
                        </m:r>
                      </m:oMath>
                    </m:oMathPara>
                  </a14:m>
                  <a:endParaRPr sz="2320">
                    <a:solidFill>
                      <a:srgbClr val="414141"/>
                    </a:solidFill>
                  </a:endParaRPr>
                </a:p>
              </p:txBody>
            </p:sp>
          </mc:Choice>
          <mc:Fallback xmlns="">
            <p:sp>
              <p:nvSpPr>
                <p:cNvPr id="248" name="Equation"/>
                <p:cNvSpPr txBox="1">
                  <a:spLocks noRot="1" noChangeAspect="1" noMove="1" noResize="1" noEditPoints="1" noAdjustHandles="1" noChangeArrowheads="1" noChangeShapeType="1" noTextEdit="1"/>
                </p:cNvSpPr>
                <p:nvPr/>
              </p:nvSpPr>
              <p:spPr>
                <a:xfrm>
                  <a:off x="2094440" y="1904893"/>
                  <a:ext cx="305679" cy="507763"/>
                </a:xfrm>
                <a:prstGeom prst="rect">
                  <a:avLst/>
                </a:prstGeom>
                <a:blipFill rotWithShape="0">
                  <a:blip r:embed="rId6"/>
                  <a:stretch>
                    <a:fillRect/>
                  </a:stretch>
                </a:blipFill>
                <a:ln w="12700" cap="flat">
                  <a:noFill/>
                  <a:miter lim="400000"/>
                </a:ln>
                <a:effectLst/>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421" name="Equation"/>
              <p:cNvSpPr txBox="1"/>
              <p:nvPr/>
            </p:nvSpPr>
            <p:spPr>
              <a:xfrm>
                <a:off x="1864916" y="2246298"/>
                <a:ext cx="676852" cy="1031051"/>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xmlns:m="http://schemas.openxmlformats.org/officeDocument/2006/math">
                    <m:oMathParaPr>
                      <m:jc m:val="centerGroup"/>
                    </m:oMathParaPr>
                    <m:oMath xmlns:m="http://schemas.openxmlformats.org/officeDocument/2006/math">
                      <m:r>
                        <a:rPr lang="en-US" sz="6700" b="0" i="1" smtClean="0">
                          <a:solidFill>
                            <a:srgbClr val="414141"/>
                          </a:solidFill>
                          <a:latin typeface="Cambria Math" charset="0"/>
                        </a:rPr>
                        <m:t>𝑥</m:t>
                      </m:r>
                    </m:oMath>
                  </m:oMathPara>
                </a14:m>
                <a:endParaRPr sz="6700" dirty="0">
                  <a:solidFill>
                    <a:srgbClr val="414141"/>
                  </a:solidFill>
                </a:endParaRPr>
              </a:p>
            </p:txBody>
          </p:sp>
        </mc:Choice>
        <mc:Fallback xmlns="">
          <p:sp>
            <p:nvSpPr>
              <p:cNvPr id="421" name="Equation"/>
              <p:cNvSpPr txBox="1">
                <a:spLocks noRot="1" noChangeAspect="1" noMove="1" noResize="1" noEditPoints="1" noAdjustHandles="1" noChangeArrowheads="1" noChangeShapeType="1" noTextEdit="1"/>
              </p:cNvSpPr>
              <p:nvPr/>
            </p:nvSpPr>
            <p:spPr>
              <a:xfrm>
                <a:off x="1864916" y="2246298"/>
                <a:ext cx="676852" cy="1031051"/>
              </a:xfrm>
              <a:prstGeom prst="rect">
                <a:avLst/>
              </a:prstGeom>
              <a:blipFill rotWithShape="0">
                <a:blip r:embed="rId7"/>
                <a:stretch>
                  <a:fillRect/>
                </a:stretch>
              </a:blipFill>
              <a:ln w="12700">
                <a:miter lim="400000"/>
              </a:ln>
            </p:spPr>
            <p:txBody>
              <a:bodyPr/>
              <a:lstStyle/>
              <a:p>
                <a:r>
                  <a:rPr lang="en-US">
                    <a:noFill/>
                  </a:rPr>
                  <a:t> </a:t>
                </a:r>
              </a:p>
            </p:txBody>
          </p:sp>
        </mc:Fallback>
      </mc:AlternateContent>
      <p:sp>
        <p:nvSpPr>
          <p:cNvPr id="422" name="Rounded Rectangle"/>
          <p:cNvSpPr/>
          <p:nvPr/>
        </p:nvSpPr>
        <p:spPr>
          <a:xfrm>
            <a:off x="6254352" y="2212035"/>
            <a:ext cx="1989436" cy="1298130"/>
          </a:xfrm>
          <a:prstGeom prst="roundRect">
            <a:avLst>
              <a:gd name="adj" fmla="val 15000"/>
            </a:avLst>
          </a:prstGeom>
          <a:ln w="38100">
            <a:solidFill>
              <a:schemeClr val="accent2">
                <a:hueOff val="-602737"/>
                <a:satOff val="7170"/>
                <a:lumOff val="14117"/>
              </a:schemeClr>
            </a:solidFill>
            <a:miter lim="400000"/>
          </a:ln>
        </p:spPr>
        <p:txBody>
          <a:bodyPr lIns="50800" tIns="50800" rIns="50800" bIns="50800" anchor="ctr"/>
          <a:lstStyle/>
          <a:p>
            <a:pPr>
              <a:defRPr sz="3200">
                <a:solidFill>
                  <a:srgbClr val="FFFFFF"/>
                </a:solidFill>
                <a:effectLst>
                  <a:outerShdw blurRad="25400" dist="33948" dir="2700000" rotWithShape="0">
                    <a:srgbClr val="3B3936"/>
                  </a:outerShdw>
                </a:effectLst>
              </a:defRPr>
            </a:pPr>
            <a:endParaRPr/>
          </a:p>
        </p:txBody>
      </p:sp>
      <p:sp>
        <p:nvSpPr>
          <p:cNvPr id="423" name="Line"/>
          <p:cNvSpPr/>
          <p:nvPr/>
        </p:nvSpPr>
        <p:spPr>
          <a:xfrm>
            <a:off x="2755240" y="2785359"/>
            <a:ext cx="675796" cy="0"/>
          </a:xfrm>
          <a:prstGeom prst="line">
            <a:avLst/>
          </a:prstGeom>
          <a:ln w="38100">
            <a:solidFill>
              <a:schemeClr val="accent2">
                <a:hueOff val="-602737"/>
                <a:satOff val="7170"/>
                <a:lumOff val="14117"/>
              </a:schemeClr>
            </a:solidFill>
            <a:miter lim="400000"/>
            <a:tailEnd type="triangle"/>
          </a:ln>
        </p:spPr>
        <p:txBody>
          <a:bodyPr lIns="50800" tIns="50800" rIns="50800" bIns="50800" anchor="ctr"/>
          <a:lstStyle/>
          <a:p>
            <a:pPr>
              <a:defRPr sz="3200"/>
            </a:pPr>
            <a:endParaRPr/>
          </a:p>
        </p:txBody>
      </p:sp>
      <p:sp>
        <p:nvSpPr>
          <p:cNvPr id="424" name="Equation"/>
          <p:cNvSpPr txBox="1"/>
          <p:nvPr/>
        </p:nvSpPr>
        <p:spPr>
          <a:xfrm>
            <a:off x="8057034" y="2302759"/>
            <a:ext cx="65" cy="1092607"/>
          </a:xfrm>
          <a:prstGeom prst="rect">
            <a:avLst/>
          </a:prstGeom>
          <a:ln w="12700">
            <a:miter lim="400000"/>
          </a:ln>
        </p:spPr>
        <p:txBody>
          <a:bodyPr wrap="none" lIns="0" tIns="0" rIns="0" bIns="0">
            <a:spAutoFit/>
          </a:bodyPr>
          <a:lstStyle/>
          <a:p>
            <a:pPr algn="l" defTabSz="914400" latinLnBrk="1">
              <a:defRPr sz="1800">
                <a:solidFill>
                  <a:srgbClr val="000000"/>
                </a:solidFill>
              </a:defRPr>
            </a:pPr>
            <a:endParaRPr sz="7100" dirty="0">
              <a:solidFill>
                <a:srgbClr val="414141"/>
              </a:solidFill>
            </a:endParaRPr>
          </a:p>
        </p:txBody>
      </p:sp>
      <p:sp>
        <p:nvSpPr>
          <p:cNvPr id="425" name="Line"/>
          <p:cNvSpPr/>
          <p:nvPr/>
        </p:nvSpPr>
        <p:spPr>
          <a:xfrm>
            <a:off x="8439862" y="2810760"/>
            <a:ext cx="675796" cy="0"/>
          </a:xfrm>
          <a:prstGeom prst="line">
            <a:avLst/>
          </a:prstGeom>
          <a:ln w="38100">
            <a:solidFill>
              <a:schemeClr val="accent2">
                <a:hueOff val="-602737"/>
                <a:satOff val="7170"/>
                <a:lumOff val="14117"/>
              </a:schemeClr>
            </a:solidFill>
            <a:miter lim="400000"/>
            <a:tailEnd type="triangle"/>
          </a:ln>
        </p:spPr>
        <p:txBody>
          <a:bodyPr lIns="50800" tIns="50800" rIns="50800" bIns="50800" anchor="ctr"/>
          <a:lstStyle/>
          <a:p>
            <a:pPr>
              <a:defRPr sz="3200"/>
            </a:pPr>
            <a:endParaRPr/>
          </a:p>
        </p:txBody>
      </p:sp>
      <p:sp>
        <p:nvSpPr>
          <p:cNvPr id="426" name="Regression"/>
          <p:cNvSpPr txBox="1"/>
          <p:nvPr/>
        </p:nvSpPr>
        <p:spPr>
          <a:xfrm>
            <a:off x="6651917" y="2864474"/>
            <a:ext cx="102657" cy="37959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a:solidFill>
                  <a:schemeClr val="accent2">
                    <a:hueOff val="597264"/>
                    <a:satOff val="5158"/>
                    <a:lumOff val="-17289"/>
                  </a:schemeClr>
                </a:solidFill>
              </a:defRPr>
            </a:lvl1pPr>
          </a:lstStyle>
          <a:p>
            <a:endParaRPr dirty="0"/>
          </a:p>
        </p:txBody>
      </p:sp>
      <p:sp>
        <p:nvSpPr>
          <p:cNvPr id="427" name="Linear"/>
          <p:cNvSpPr txBox="1"/>
          <p:nvPr/>
        </p:nvSpPr>
        <p:spPr>
          <a:xfrm>
            <a:off x="6715063" y="2383020"/>
            <a:ext cx="1116781" cy="933589"/>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a:solidFill>
                  <a:schemeClr val="accent2">
                    <a:hueOff val="597264"/>
                    <a:satOff val="5158"/>
                    <a:lumOff val="-17289"/>
                  </a:schemeClr>
                </a:solidFill>
              </a:defRPr>
            </a:lvl1pPr>
          </a:lstStyle>
          <a:p>
            <a:pPr algn="ctr"/>
            <a:r>
              <a:rPr lang="en-US" dirty="0"/>
              <a:t>Logistic</a:t>
            </a:r>
          </a:p>
          <a:p>
            <a:pPr algn="ctr"/>
            <a:r>
              <a:rPr lang="en-US" dirty="0"/>
              <a:t>Regression</a:t>
            </a:r>
          </a:p>
          <a:p>
            <a:pPr algn="ctr"/>
            <a:endParaRPr dirty="0"/>
          </a:p>
        </p:txBody>
      </p:sp>
      <mc:AlternateContent xmlns:mc="http://schemas.openxmlformats.org/markup-compatibility/2006" xmlns:a14="http://schemas.microsoft.com/office/drawing/2010/main">
        <mc:Choice Requires="a14">
          <p:sp>
            <p:nvSpPr>
              <p:cNvPr id="428" name="Equation"/>
              <p:cNvSpPr txBox="1"/>
              <p:nvPr/>
            </p:nvSpPr>
            <p:spPr>
              <a:xfrm>
                <a:off x="9415400" y="2210959"/>
                <a:ext cx="689548" cy="1031051"/>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xmlns:m="http://schemas.openxmlformats.org/officeDocument/2006/math">
                    <m:oMathParaPr>
                      <m:jc m:val="centerGroup"/>
                    </m:oMathParaPr>
                    <m:oMath xmlns:m="http://schemas.openxmlformats.org/officeDocument/2006/math">
                      <m:acc>
                        <m:accPr>
                          <m:chr m:val="̂"/>
                          <m:ctrlPr>
                            <a:rPr lang="en-US" sz="6700" b="0" i="1" smtClean="0">
                              <a:solidFill>
                                <a:srgbClr val="414141"/>
                              </a:solidFill>
                              <a:latin typeface="Cambria Math" panose="02040503050406030204" pitchFamily="18" charset="0"/>
                            </a:rPr>
                          </m:ctrlPr>
                        </m:accPr>
                        <m:e>
                          <m:r>
                            <a:rPr lang="en-US" sz="6700" b="0" i="1" smtClean="0">
                              <a:solidFill>
                                <a:srgbClr val="414141"/>
                              </a:solidFill>
                              <a:latin typeface="Cambria Math" charset="0"/>
                            </a:rPr>
                            <m:t>𝑦</m:t>
                          </m:r>
                        </m:e>
                      </m:acc>
                    </m:oMath>
                  </m:oMathPara>
                </a14:m>
                <a:endParaRPr sz="6700" dirty="0">
                  <a:solidFill>
                    <a:srgbClr val="414141"/>
                  </a:solidFill>
                </a:endParaRPr>
              </a:p>
            </p:txBody>
          </p:sp>
        </mc:Choice>
        <mc:Fallback xmlns="">
          <p:sp>
            <p:nvSpPr>
              <p:cNvPr id="428" name="Equation"/>
              <p:cNvSpPr txBox="1">
                <a:spLocks noRot="1" noChangeAspect="1" noMove="1" noResize="1" noEditPoints="1" noAdjustHandles="1" noChangeArrowheads="1" noChangeShapeType="1" noTextEdit="1"/>
              </p:cNvSpPr>
              <p:nvPr/>
            </p:nvSpPr>
            <p:spPr>
              <a:xfrm>
                <a:off x="9415400" y="2210959"/>
                <a:ext cx="689548" cy="1031051"/>
              </a:xfrm>
              <a:prstGeom prst="rect">
                <a:avLst/>
              </a:prstGeom>
              <a:blipFill rotWithShape="0">
                <a:blip r:embed="rId8"/>
                <a:stretch>
                  <a:fillRect/>
                </a:stretch>
              </a:blipFill>
              <a:ln w="12700">
                <a:miter lim="400000"/>
              </a:ln>
            </p:spPr>
            <p:txBody>
              <a:bodyPr/>
              <a:lstStyle/>
              <a:p>
                <a:r>
                  <a:rPr lang="en-US">
                    <a:noFill/>
                  </a:rPr>
                  <a:t> </a:t>
                </a:r>
              </a:p>
            </p:txBody>
          </p:sp>
        </mc:Fallback>
      </mc:AlternateContent>
      <p:sp>
        <p:nvSpPr>
          <p:cNvPr id="429" name="Representation"/>
          <p:cNvSpPr txBox="1"/>
          <p:nvPr/>
        </p:nvSpPr>
        <p:spPr>
          <a:xfrm>
            <a:off x="3837445" y="1775403"/>
            <a:ext cx="1534716" cy="37959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a:solidFill>
                  <a:schemeClr val="accent2">
                    <a:hueOff val="597264"/>
                    <a:satOff val="5158"/>
                    <a:lumOff val="-17289"/>
                  </a:schemeClr>
                </a:solidFill>
              </a:defRPr>
            </a:lvl1pPr>
          </a:lstStyle>
          <a:p>
            <a:r>
              <a:rPr dirty="0">
                <a:solidFill>
                  <a:schemeClr val="tx2"/>
                </a:solidFill>
              </a:rPr>
              <a:t>Representation</a:t>
            </a:r>
          </a:p>
        </p:txBody>
      </p:sp>
      <p:grpSp>
        <p:nvGrpSpPr>
          <p:cNvPr id="430" name="Group 429"/>
          <p:cNvGrpSpPr/>
          <p:nvPr/>
        </p:nvGrpSpPr>
        <p:grpSpPr>
          <a:xfrm>
            <a:off x="3612612" y="2198048"/>
            <a:ext cx="1989436" cy="1298129"/>
            <a:chOff x="3504771" y="2025966"/>
            <a:chExt cx="1989436" cy="1298129"/>
          </a:xfrm>
        </p:grpSpPr>
        <p:sp>
          <p:nvSpPr>
            <p:cNvPr id="431" name="Rounded Rectangle"/>
            <p:cNvSpPr/>
            <p:nvPr/>
          </p:nvSpPr>
          <p:spPr>
            <a:xfrm>
              <a:off x="3504771" y="2025966"/>
              <a:ext cx="1989436" cy="1298129"/>
            </a:xfrm>
            <a:prstGeom prst="roundRect">
              <a:avLst>
                <a:gd name="adj" fmla="val 15000"/>
              </a:avLst>
            </a:prstGeom>
            <a:ln w="38100">
              <a:solidFill>
                <a:schemeClr val="accent2">
                  <a:hueOff val="-602737"/>
                  <a:satOff val="7170"/>
                  <a:lumOff val="14117"/>
                </a:schemeClr>
              </a:solidFill>
              <a:miter lim="400000"/>
            </a:ln>
          </p:spPr>
          <p:txBody>
            <a:bodyPr lIns="50800" tIns="50800" rIns="50800" bIns="50800" anchor="ctr"/>
            <a:lstStyle/>
            <a:p>
              <a:pPr>
                <a:defRPr sz="3200">
                  <a:solidFill>
                    <a:srgbClr val="FFFFFF"/>
                  </a:solidFill>
                  <a:effectLst>
                    <a:outerShdw blurRad="25400" dist="33948" dir="2700000" rotWithShape="0">
                      <a:srgbClr val="3B3936"/>
                    </a:outerShdw>
                  </a:effectLst>
                </a:defRPr>
              </a:pPr>
              <a:endParaRPr/>
            </a:p>
          </p:txBody>
        </p:sp>
        <mc:AlternateContent xmlns:mc="http://schemas.openxmlformats.org/markup-compatibility/2006" xmlns:a14="http://schemas.microsoft.com/office/drawing/2010/main">
          <mc:Choice Requires="a14">
            <p:sp>
              <p:nvSpPr>
                <p:cNvPr id="432" name="Equation"/>
                <p:cNvSpPr txBox="1"/>
                <p:nvPr/>
              </p:nvSpPr>
              <p:spPr>
                <a:xfrm>
                  <a:off x="3641034" y="2092874"/>
                  <a:ext cx="1309447" cy="699999"/>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xmlns:m="http://schemas.openxmlformats.org/officeDocument/2006/math">
                      <m:oMathParaPr>
                        <m:jc m:val="centerGroup"/>
                      </m:oMathParaPr>
                      <m:oMath xmlns:m="http://schemas.openxmlformats.org/officeDocument/2006/math">
                        <m:r>
                          <a:rPr sz="6200" i="1">
                            <a:solidFill>
                              <a:srgbClr val="414040"/>
                            </a:solidFill>
                            <a:latin typeface="Cambria Math" panose="02040503050406030204" pitchFamily="18" charset="0"/>
                          </a:rPr>
                          <m:t>𝜙</m:t>
                        </m:r>
                        <m:r>
                          <a:rPr sz="6200" i="1">
                            <a:solidFill>
                              <a:srgbClr val="414040"/>
                            </a:solidFill>
                            <a:latin typeface="Cambria Math" panose="02040503050406030204" pitchFamily="18" charset="0"/>
                          </a:rPr>
                          <m:t>(</m:t>
                        </m:r>
                        <m:r>
                          <a:rPr sz="6200" i="1">
                            <a:solidFill>
                              <a:srgbClr val="414040"/>
                            </a:solidFill>
                            <a:latin typeface="Cambria Math" panose="02040503050406030204" pitchFamily="18" charset="0"/>
                          </a:rPr>
                          <m:t>𝑥</m:t>
                        </m:r>
                        <m:r>
                          <a:rPr sz="6200" i="1">
                            <a:solidFill>
                              <a:srgbClr val="414040"/>
                            </a:solidFill>
                            <a:latin typeface="Cambria Math" panose="02040503050406030204" pitchFamily="18" charset="0"/>
                          </a:rPr>
                          <m:t>)</m:t>
                        </m:r>
                      </m:oMath>
                    </m:oMathPara>
                  </a14:m>
                  <a:endParaRPr sz="6200" dirty="0">
                    <a:solidFill>
                      <a:srgbClr val="414141"/>
                    </a:solidFill>
                  </a:endParaRPr>
                </a:p>
              </p:txBody>
            </p:sp>
          </mc:Choice>
          <mc:Fallback xmlns="">
            <p:sp>
              <p:nvSpPr>
                <p:cNvPr id="432" name="Equation"/>
                <p:cNvSpPr txBox="1">
                  <a:spLocks noRot="1" noChangeAspect="1" noMove="1" noResize="1" noEditPoints="1" noAdjustHandles="1" noChangeArrowheads="1" noChangeShapeType="1" noTextEdit="1"/>
                </p:cNvSpPr>
                <p:nvPr/>
              </p:nvSpPr>
              <p:spPr>
                <a:xfrm>
                  <a:off x="3641034" y="2092874"/>
                  <a:ext cx="1309447" cy="699999"/>
                </a:xfrm>
                <a:prstGeom prst="rect">
                  <a:avLst/>
                </a:prstGeom>
                <a:blipFill rotWithShape="0">
                  <a:blip r:embed="rId9"/>
                  <a:stretch>
                    <a:fillRect r="-20930" b="-31579"/>
                  </a:stretch>
                </a:blipFill>
                <a:ln w="12700">
                  <a:miter lim="400000"/>
                </a:ln>
              </p:spPr>
              <p:txBody>
                <a:bodyPr/>
                <a:lstStyle/>
                <a:p>
                  <a:r>
                    <a:rPr lang="en-US">
                      <a:noFill/>
                    </a:rPr>
                    <a:t> </a:t>
                  </a:r>
                </a:p>
              </p:txBody>
            </p:sp>
          </mc:Fallback>
        </mc:AlternateContent>
      </p:grpSp>
      <p:sp>
        <p:nvSpPr>
          <p:cNvPr id="433" name="Line"/>
          <p:cNvSpPr/>
          <p:nvPr/>
        </p:nvSpPr>
        <p:spPr>
          <a:xfrm>
            <a:off x="5737289" y="2796241"/>
            <a:ext cx="492645" cy="4027"/>
          </a:xfrm>
          <a:prstGeom prst="line">
            <a:avLst/>
          </a:prstGeom>
          <a:ln w="38100">
            <a:solidFill>
              <a:schemeClr val="accent2">
                <a:hueOff val="-602737"/>
                <a:satOff val="7170"/>
                <a:lumOff val="14117"/>
              </a:schemeClr>
            </a:solidFill>
            <a:miter lim="400000"/>
            <a:tailEnd type="triangle"/>
          </a:ln>
        </p:spPr>
        <p:txBody>
          <a:bodyPr lIns="50800" tIns="50800" rIns="50800" bIns="50800" anchor="ctr"/>
          <a:lstStyle/>
          <a:p>
            <a:pPr>
              <a:defRPr sz="3200"/>
            </a:pPr>
            <a:endParaRPr/>
          </a:p>
        </p:txBody>
      </p:sp>
      <p:sp>
        <p:nvSpPr>
          <p:cNvPr id="434" name="Representation"/>
          <p:cNvSpPr txBox="1"/>
          <p:nvPr/>
        </p:nvSpPr>
        <p:spPr>
          <a:xfrm>
            <a:off x="6927981" y="1815007"/>
            <a:ext cx="501356" cy="37959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a:solidFill>
                  <a:schemeClr val="accent2">
                    <a:hueOff val="597264"/>
                    <a:satOff val="5158"/>
                    <a:lumOff val="-17289"/>
                  </a:schemeClr>
                </a:solidFill>
              </a:defRPr>
            </a:lvl1pPr>
          </a:lstStyle>
          <a:p>
            <a:r>
              <a:rPr lang="en-US">
                <a:solidFill>
                  <a:schemeClr val="tx2"/>
                </a:solidFill>
              </a:rPr>
              <a:t>Task</a:t>
            </a:r>
            <a:endParaRPr dirty="0">
              <a:solidFill>
                <a:schemeClr val="tx2"/>
              </a:solidFill>
            </a:endParaRPr>
          </a:p>
        </p:txBody>
      </p:sp>
      <p:grpSp>
        <p:nvGrpSpPr>
          <p:cNvPr id="4" name="Group 3"/>
          <p:cNvGrpSpPr/>
          <p:nvPr/>
        </p:nvGrpSpPr>
        <p:grpSpPr>
          <a:xfrm>
            <a:off x="4794613" y="3978815"/>
            <a:ext cx="1457963" cy="1536754"/>
            <a:chOff x="4794613" y="3978815"/>
            <a:chExt cx="1457963" cy="1536754"/>
          </a:xfrm>
        </p:grpSpPr>
        <p:grpSp>
          <p:nvGrpSpPr>
            <p:cNvPr id="445" name="Group"/>
            <p:cNvGrpSpPr/>
            <p:nvPr/>
          </p:nvGrpSpPr>
          <p:grpSpPr>
            <a:xfrm>
              <a:off x="4794613" y="3978815"/>
              <a:ext cx="1457963" cy="1536754"/>
              <a:chOff x="0" y="-145812"/>
              <a:chExt cx="1457962" cy="1228495"/>
            </a:xfrm>
          </p:grpSpPr>
          <mc:AlternateContent xmlns:mc="http://schemas.openxmlformats.org/markup-compatibility/2006" xmlns:a14="http://schemas.microsoft.com/office/drawing/2010/main">
            <mc:Choice Requires="a14">
              <p:sp>
                <p:nvSpPr>
                  <p:cNvPr id="446" name="Equation"/>
                  <p:cNvSpPr txBox="1"/>
                  <p:nvPr/>
                </p:nvSpPr>
                <p:spPr>
                  <a:xfrm>
                    <a:off x="30125" y="257137"/>
                    <a:ext cx="300209" cy="289897"/>
                  </a:xfrm>
                  <a:prstGeom prst="rect">
                    <a:avLst/>
                  </a:prstGeom>
                  <a:noFill/>
                  <a:ln w="12700" cap="flat">
                    <a:noFill/>
                    <a:miter lim="400000"/>
                  </a:ln>
                  <a:effectLst/>
                </p:spPr>
                <p:txBody>
                  <a:bodyPr wrap="none" lIns="0" tIns="0" rIns="0" bIns="0">
                    <a:spAutoFit/>
                  </a:bodyPr>
                  <a:lstStyle/>
                  <a:p>
                    <a:pPr algn="l" defTabSz="914400" latinLnBrk="1">
                      <a:defRPr sz="1800">
                        <a:solidFill>
                          <a:srgbClr val="000000"/>
                        </a:solidFill>
                      </a:defRPr>
                    </a:pPr>
                    <a14:m>
                      <m:oMathPara xmlns:m="http://schemas.openxmlformats.org/officeDocument/2006/math">
                        <m:oMathParaPr>
                          <m:jc m:val="centerGroup"/>
                        </m:oMathParaPr>
                        <m:oMath xmlns:m="http://schemas.openxmlformats.org/officeDocument/2006/math">
                          <m:sSub>
                            <m:sSubPr>
                              <m:ctrlPr>
                                <a:rPr sz="3300" i="1">
                                  <a:solidFill>
                                    <a:srgbClr val="414040"/>
                                  </a:solidFill>
                                  <a:latin typeface="Cambria Math" panose="02040503050406030204" pitchFamily="18" charset="0"/>
                                </a:rPr>
                              </m:ctrlPr>
                            </m:sSubPr>
                            <m:e>
                              <m:r>
                                <a:rPr sz="3300" i="1">
                                  <a:solidFill>
                                    <a:srgbClr val="414040"/>
                                  </a:solidFill>
                                  <a:latin typeface="Cambria Math" panose="02040503050406030204" pitchFamily="18" charset="0"/>
                                </a:rPr>
                                <m:t>𝑥</m:t>
                              </m:r>
                            </m:e>
                            <m:sub>
                              <m:r>
                                <a:rPr sz="3300" i="1">
                                  <a:solidFill>
                                    <a:srgbClr val="414040"/>
                                  </a:solidFill>
                                  <a:latin typeface="Cambria Math" panose="02040503050406030204" pitchFamily="18" charset="0"/>
                                </a:rPr>
                                <m:t>1</m:t>
                              </m:r>
                            </m:sub>
                          </m:sSub>
                        </m:oMath>
                      </m:oMathPara>
                    </a14:m>
                    <a:endParaRPr sz="3300" dirty="0">
                      <a:solidFill>
                        <a:srgbClr val="414141"/>
                      </a:solidFill>
                    </a:endParaRPr>
                  </a:p>
                </p:txBody>
              </p:sp>
            </mc:Choice>
            <mc:Fallback xmlns="">
              <p:sp>
                <p:nvSpPr>
                  <p:cNvPr id="446" name="Equation"/>
                  <p:cNvSpPr txBox="1">
                    <a:spLocks noRot="1" noChangeAspect="1" noMove="1" noResize="1" noEditPoints="1" noAdjustHandles="1" noChangeArrowheads="1" noChangeShapeType="1" noTextEdit="1"/>
                  </p:cNvSpPr>
                  <p:nvPr/>
                </p:nvSpPr>
                <p:spPr>
                  <a:xfrm>
                    <a:off x="30125" y="257137"/>
                    <a:ext cx="300209" cy="289897"/>
                  </a:xfrm>
                  <a:prstGeom prst="rect">
                    <a:avLst/>
                  </a:prstGeom>
                  <a:blipFill rotWithShape="0">
                    <a:blip r:embed="rId10"/>
                    <a:stretch>
                      <a:fillRect r="-20000" b="-33333"/>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7" name="Equation"/>
                  <p:cNvSpPr txBox="1"/>
                  <p:nvPr/>
                </p:nvSpPr>
                <p:spPr>
                  <a:xfrm>
                    <a:off x="0" y="792786"/>
                    <a:ext cx="330776" cy="289897"/>
                  </a:xfrm>
                  <a:prstGeom prst="rect">
                    <a:avLst/>
                  </a:prstGeom>
                  <a:noFill/>
                  <a:ln w="12700" cap="flat">
                    <a:noFill/>
                    <a:miter lim="400000"/>
                  </a:ln>
                  <a:effectLst/>
                </p:spPr>
                <p:txBody>
                  <a:bodyPr wrap="none" lIns="0" tIns="0" rIns="0" bIns="0">
                    <a:spAutoFit/>
                  </a:bodyPr>
                  <a:lstStyle/>
                  <a:p>
                    <a:pPr algn="l" defTabSz="914400" latinLnBrk="1">
                      <a:defRPr sz="1800">
                        <a:solidFill>
                          <a:srgbClr val="000000"/>
                        </a:solidFill>
                      </a:defRPr>
                    </a:pPr>
                    <a14:m>
                      <m:oMathPara xmlns:m="http://schemas.openxmlformats.org/officeDocument/2006/math">
                        <m:oMathParaPr>
                          <m:jc m:val="centerGroup"/>
                        </m:oMathParaPr>
                        <m:oMath xmlns:m="http://schemas.openxmlformats.org/officeDocument/2006/math">
                          <m:sSub>
                            <m:sSubPr>
                              <m:ctrlPr>
                                <a:rPr sz="3300" i="1">
                                  <a:solidFill>
                                    <a:srgbClr val="414040"/>
                                  </a:solidFill>
                                  <a:latin typeface="Cambria Math" panose="02040503050406030204" pitchFamily="18" charset="0"/>
                                </a:rPr>
                              </m:ctrlPr>
                            </m:sSubPr>
                            <m:e>
                              <m:r>
                                <a:rPr sz="3300" i="1">
                                  <a:solidFill>
                                    <a:srgbClr val="414040"/>
                                  </a:solidFill>
                                  <a:latin typeface="Cambria Math" panose="02040503050406030204" pitchFamily="18" charset="0"/>
                                </a:rPr>
                                <m:t>𝑥</m:t>
                              </m:r>
                            </m:e>
                            <m:sub>
                              <m:r>
                                <a:rPr sz="3300" i="1">
                                  <a:solidFill>
                                    <a:srgbClr val="414040"/>
                                  </a:solidFill>
                                  <a:latin typeface="Cambria Math" panose="02040503050406030204" pitchFamily="18" charset="0"/>
                                </a:rPr>
                                <m:t>2</m:t>
                              </m:r>
                            </m:sub>
                          </m:sSub>
                        </m:oMath>
                      </m:oMathPara>
                    </a14:m>
                    <a:endParaRPr sz="3300" dirty="0">
                      <a:solidFill>
                        <a:srgbClr val="414141"/>
                      </a:solidFill>
                    </a:endParaRPr>
                  </a:p>
                </p:txBody>
              </p:sp>
            </mc:Choice>
            <mc:Fallback xmlns="">
              <p:sp>
                <p:nvSpPr>
                  <p:cNvPr id="447" name="Equation"/>
                  <p:cNvSpPr txBox="1">
                    <a:spLocks noRot="1" noChangeAspect="1" noMove="1" noResize="1" noEditPoints="1" noAdjustHandles="1" noChangeArrowheads="1" noChangeShapeType="1" noTextEdit="1"/>
                  </p:cNvSpPr>
                  <p:nvPr/>
                </p:nvSpPr>
                <p:spPr>
                  <a:xfrm>
                    <a:off x="0" y="792786"/>
                    <a:ext cx="330776" cy="289897"/>
                  </a:xfrm>
                  <a:prstGeom prst="rect">
                    <a:avLst/>
                  </a:prstGeom>
                  <a:blipFill rotWithShape="0">
                    <a:blip r:embed="rId11"/>
                    <a:stretch>
                      <a:fillRect r="-11111" b="-33333"/>
                    </a:stretch>
                  </a:blipFill>
                  <a:ln w="12700" cap="flat">
                    <a:noFill/>
                    <a:miter lim="400000"/>
                  </a:ln>
                  <a:effectLst/>
                </p:spPr>
                <p:txBody>
                  <a:bodyPr/>
                  <a:lstStyle/>
                  <a:p>
                    <a:r>
                      <a:rPr lang="en-US">
                        <a:noFill/>
                      </a:rPr>
                      <a:t> </a:t>
                    </a:r>
                  </a:p>
                </p:txBody>
              </p:sp>
            </mc:Fallback>
          </mc:AlternateContent>
          <p:sp>
            <p:nvSpPr>
              <p:cNvPr id="448" name="Line"/>
              <p:cNvSpPr/>
              <p:nvPr/>
            </p:nvSpPr>
            <p:spPr>
              <a:xfrm flipV="1">
                <a:off x="647636" y="847657"/>
                <a:ext cx="434128" cy="1"/>
              </a:xfrm>
              <a:prstGeom prst="line">
                <a:avLst/>
              </a:prstGeom>
              <a:noFill/>
              <a:ln w="25400" cap="flat">
                <a:noFill/>
                <a:prstDash val="solid"/>
                <a:miter lim="400000"/>
                <a:tailEnd type="triangle" w="med" len="med"/>
              </a:ln>
              <a:effectLst/>
            </p:spPr>
            <p:txBody>
              <a:bodyPr wrap="square" lIns="50800" tIns="50800" rIns="50800" bIns="50800" numCol="1" anchor="ctr">
                <a:noAutofit/>
              </a:bodyPr>
              <a:lstStyle/>
              <a:p>
                <a:pPr>
                  <a:defRPr sz="3200"/>
                </a:pPr>
                <a:endParaRPr/>
              </a:p>
            </p:txBody>
          </p:sp>
          <mc:AlternateContent xmlns:mc="http://schemas.openxmlformats.org/markup-compatibility/2006" xmlns:a14="http://schemas.microsoft.com/office/drawing/2010/main">
            <mc:Choice Requires="a14">
              <p:sp>
                <p:nvSpPr>
                  <p:cNvPr id="449" name="Equation"/>
                  <p:cNvSpPr txBox="1"/>
                  <p:nvPr/>
                </p:nvSpPr>
                <p:spPr>
                  <a:xfrm>
                    <a:off x="612155" y="-145812"/>
                    <a:ext cx="402428" cy="405965"/>
                  </a:xfrm>
                  <a:prstGeom prst="rect">
                    <a:avLst/>
                  </a:prstGeom>
                  <a:solidFill>
                    <a:schemeClr val="tx2">
                      <a:lumMod val="20000"/>
                      <a:lumOff val="80000"/>
                    </a:schemeClr>
                  </a:solidFill>
                  <a:ln w="12700" cap="flat">
                    <a:noFill/>
                    <a:miter lim="400000"/>
                  </a:ln>
                  <a:effectLst/>
                </p:spPr>
                <p:txBody>
                  <a:bodyPr wrap="square" lIns="0" tIns="0" rIns="0" bIns="0">
                    <a:spAutoFit/>
                  </a:bodyPr>
                  <a:lstStyle/>
                  <a:p>
                    <a:pPr algn="l" defTabSz="914400" latinLnBrk="1">
                      <a:defRPr sz="1800">
                        <a:solidFill>
                          <a:srgbClr val="000000"/>
                        </a:solidFill>
                      </a:defRPr>
                    </a:pPr>
                    <a14:m>
                      <m:oMathPara xmlns:m="http://schemas.openxmlformats.org/officeDocument/2006/math">
                        <m:oMathParaPr>
                          <m:jc m:val="centerGroup"/>
                        </m:oMathParaPr>
                        <m:oMath xmlns:m="http://schemas.openxmlformats.org/officeDocument/2006/math">
                          <m:r>
                            <a:rPr sz="3300" i="1">
                              <a:solidFill>
                                <a:srgbClr val="414040"/>
                              </a:solidFill>
                              <a:latin typeface="Cambria Math" panose="02040503050406030204" pitchFamily="18" charset="0"/>
                            </a:rPr>
                            <m:t>𝜙</m:t>
                          </m:r>
                        </m:oMath>
                      </m:oMathPara>
                    </a14:m>
                    <a:endParaRPr sz="3300" dirty="0">
                      <a:solidFill>
                        <a:srgbClr val="414141"/>
                      </a:solidFill>
                    </a:endParaRPr>
                  </a:p>
                </p:txBody>
              </p:sp>
            </mc:Choice>
            <mc:Fallback xmlns="">
              <p:sp>
                <p:nvSpPr>
                  <p:cNvPr id="449" name="Equation"/>
                  <p:cNvSpPr txBox="1">
                    <a:spLocks noRot="1" noChangeAspect="1" noMove="1" noResize="1" noEditPoints="1" noAdjustHandles="1" noChangeArrowheads="1" noChangeShapeType="1" noTextEdit="1"/>
                  </p:cNvSpPr>
                  <p:nvPr/>
                </p:nvSpPr>
                <p:spPr>
                  <a:xfrm>
                    <a:off x="612155" y="-145812"/>
                    <a:ext cx="402428" cy="405965"/>
                  </a:xfrm>
                  <a:prstGeom prst="rect">
                    <a:avLst/>
                  </a:prstGeom>
                  <a:blipFill rotWithShape="0">
                    <a:blip r:embed="rId12"/>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0" name="Equation"/>
                  <p:cNvSpPr txBox="1"/>
                  <p:nvPr/>
                </p:nvSpPr>
                <p:spPr>
                  <a:xfrm>
                    <a:off x="1303732" y="850313"/>
                    <a:ext cx="154230" cy="185244"/>
                  </a:xfrm>
                  <a:prstGeom prst="rect">
                    <a:avLst/>
                  </a:prstGeom>
                  <a:noFill/>
                  <a:ln w="12700" cap="flat">
                    <a:noFill/>
                    <a:miter lim="400000"/>
                  </a:ln>
                  <a:effectLst/>
                </p:spPr>
                <p:txBody>
                  <a:bodyPr wrap="none" lIns="0" tIns="0" rIns="0" bIns="0">
                    <a:spAutoFit/>
                  </a:bodyPr>
                  <a:lstStyle/>
                  <a:p>
                    <a:pPr algn="l" defTabSz="914400" latinLnBrk="1">
                      <a:defRPr sz="1800">
                        <a:solidFill>
                          <a:srgbClr val="000000"/>
                        </a:solidFill>
                      </a:defRPr>
                    </a:pPr>
                    <a14:m>
                      <m:oMathPara xmlns:m="http://schemas.openxmlformats.org/officeDocument/2006/math">
                        <m:oMathParaPr>
                          <m:jc m:val="centerGroup"/>
                        </m:oMathParaPr>
                        <m:oMath xmlns:m="http://schemas.openxmlformats.org/officeDocument/2006/math">
                          <m:r>
                            <a:rPr sz="3300" i="1">
                              <a:solidFill>
                                <a:srgbClr val="414040"/>
                              </a:solidFill>
                              <a:latin typeface="Cambria Math" panose="02040503050406030204" pitchFamily="18" charset="0"/>
                            </a:rPr>
                            <m:t>𝑟</m:t>
                          </m:r>
                        </m:oMath>
                      </m:oMathPara>
                    </a14:m>
                    <a:endParaRPr sz="3300">
                      <a:solidFill>
                        <a:srgbClr val="414141"/>
                      </a:solidFill>
                    </a:endParaRPr>
                  </a:p>
                </p:txBody>
              </p:sp>
            </mc:Choice>
            <mc:Fallback xmlns="">
              <p:sp>
                <p:nvSpPr>
                  <p:cNvPr id="450" name="Equation"/>
                  <p:cNvSpPr txBox="1">
                    <a:spLocks noRot="1" noChangeAspect="1" noMove="1" noResize="1" noEditPoints="1" noAdjustHandles="1" noChangeArrowheads="1" noChangeShapeType="1" noTextEdit="1"/>
                  </p:cNvSpPr>
                  <p:nvPr/>
                </p:nvSpPr>
                <p:spPr>
                  <a:xfrm>
                    <a:off x="1303732" y="850313"/>
                    <a:ext cx="154230" cy="185244"/>
                  </a:xfrm>
                  <a:prstGeom prst="rect">
                    <a:avLst/>
                  </a:prstGeom>
                  <a:blipFill rotWithShape="0">
                    <a:blip r:embed="rId13"/>
                    <a:stretch>
                      <a:fillRect r="-23077" b="-73684"/>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1" name="Equation"/>
                  <p:cNvSpPr txBox="1"/>
                  <p:nvPr/>
                </p:nvSpPr>
                <p:spPr>
                  <a:xfrm>
                    <a:off x="1249446" y="226768"/>
                    <a:ext cx="196140" cy="289180"/>
                  </a:xfrm>
                  <a:prstGeom prst="rect">
                    <a:avLst/>
                  </a:prstGeom>
                  <a:noFill/>
                  <a:ln w="12700" cap="flat">
                    <a:noFill/>
                    <a:miter lim="400000"/>
                  </a:ln>
                  <a:effectLst/>
                </p:spPr>
                <p:txBody>
                  <a:bodyPr wrap="none" lIns="0" tIns="0" rIns="0" bIns="0">
                    <a:spAutoFit/>
                  </a:bodyPr>
                  <a:lstStyle/>
                  <a:p>
                    <a:pPr algn="l" defTabSz="914400" latinLnBrk="1">
                      <a:defRPr sz="1800">
                        <a:solidFill>
                          <a:srgbClr val="000000"/>
                        </a:solidFill>
                      </a:defRPr>
                    </a:pPr>
                    <a14:m>
                      <m:oMathPara xmlns:m="http://schemas.openxmlformats.org/officeDocument/2006/math">
                        <m:oMathParaPr>
                          <m:jc m:val="centerGroup"/>
                        </m:oMathParaPr>
                        <m:oMath xmlns:m="http://schemas.openxmlformats.org/officeDocument/2006/math">
                          <m:r>
                            <a:rPr sz="3300" i="1">
                              <a:solidFill>
                                <a:srgbClr val="414040"/>
                              </a:solidFill>
                              <a:latin typeface="Cambria Math" panose="02040503050406030204" pitchFamily="18" charset="0"/>
                            </a:rPr>
                            <m:t>𝜃</m:t>
                          </m:r>
                        </m:oMath>
                      </m:oMathPara>
                    </a14:m>
                    <a:endParaRPr sz="3300">
                      <a:solidFill>
                        <a:srgbClr val="414141"/>
                      </a:solidFill>
                    </a:endParaRPr>
                  </a:p>
                </p:txBody>
              </p:sp>
            </mc:Choice>
            <mc:Fallback xmlns="">
              <p:sp>
                <p:nvSpPr>
                  <p:cNvPr id="451" name="Equation"/>
                  <p:cNvSpPr txBox="1">
                    <a:spLocks noRot="1" noChangeAspect="1" noMove="1" noResize="1" noEditPoints="1" noAdjustHandles="1" noChangeArrowheads="1" noChangeShapeType="1" noTextEdit="1"/>
                  </p:cNvSpPr>
                  <p:nvPr/>
                </p:nvSpPr>
                <p:spPr>
                  <a:xfrm>
                    <a:off x="1249446" y="226768"/>
                    <a:ext cx="196140" cy="289180"/>
                  </a:xfrm>
                  <a:prstGeom prst="rect">
                    <a:avLst/>
                  </a:prstGeom>
                  <a:blipFill rotWithShape="0">
                    <a:blip r:embed="rId14"/>
                    <a:stretch>
                      <a:fillRect r="-9091" b="-11864"/>
                    </a:stretch>
                  </a:blipFill>
                  <a:ln w="12700" cap="flat">
                    <a:noFill/>
                    <a:miter lim="400000"/>
                  </a:ln>
                  <a:effectLst/>
                </p:spPr>
                <p:txBody>
                  <a:bodyPr/>
                  <a:lstStyle/>
                  <a:p>
                    <a:r>
                      <a:rPr lang="en-US">
                        <a:noFill/>
                      </a:rPr>
                      <a:t> </a:t>
                    </a:r>
                  </a:p>
                </p:txBody>
              </p:sp>
            </mc:Fallback>
          </mc:AlternateContent>
        </p:grpSp>
        <p:sp>
          <p:nvSpPr>
            <p:cNvPr id="452" name="Line"/>
            <p:cNvSpPr/>
            <p:nvPr/>
          </p:nvSpPr>
          <p:spPr>
            <a:xfrm flipV="1">
              <a:off x="5406768" y="5124128"/>
              <a:ext cx="434128" cy="1"/>
            </a:xfrm>
            <a:prstGeom prst="line">
              <a:avLst/>
            </a:prstGeom>
            <a:noFill/>
            <a:ln w="25400" cap="flat">
              <a:solidFill>
                <a:srgbClr val="414141"/>
              </a:solidFill>
              <a:prstDash val="solid"/>
              <a:miter lim="400000"/>
              <a:tailEnd type="triangle" w="med" len="med"/>
            </a:ln>
            <a:effectLst/>
          </p:spPr>
          <p:txBody>
            <a:bodyPr wrap="square" lIns="50800" tIns="50800" rIns="50800" bIns="50800" numCol="1" anchor="ctr">
              <a:noAutofit/>
            </a:bodyPr>
            <a:lstStyle/>
            <a:p>
              <a:pPr>
                <a:defRPr sz="3200"/>
              </a:pPr>
              <a:endParaRPr/>
            </a:p>
          </p:txBody>
        </p:sp>
      </p:grpSp>
    </p:spTree>
    <p:extLst>
      <p:ext uri="{BB962C8B-B14F-4D97-AF65-F5344CB8AC3E}">
        <p14:creationId xmlns:p14="http://schemas.microsoft.com/office/powerpoint/2010/main" val="919214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42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3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iterate>
                                    <p:tmAbs val="0"/>
                                  </p:iterate>
                                  <p:childTnLst>
                                    <p:set>
                                      <p:cBhvr>
                                        <p:cTn id="12" fill="hold"/>
                                        <p:tgtEl>
                                          <p:spTgt spid="434"/>
                                        </p:tgtEl>
                                        <p:attrNameLst>
                                          <p:attrName>style.visibility</p:attrName>
                                        </p:attrNameLst>
                                      </p:cBhvr>
                                      <p:to>
                                        <p:strVal val="visible"/>
                                      </p:to>
                                    </p:set>
                                  </p:childTnLst>
                                </p:cTn>
                              </p:par>
                              <p:par>
                                <p:cTn id="13" presetID="1" presetClass="entr" presetSubtype="0" fill="hold" grpId="0" nodeType="withEffect">
                                  <p:stCondLst>
                                    <p:cond delay="500"/>
                                  </p:stCondLst>
                                  <p:childTnLst>
                                    <p:set>
                                      <p:cBhvr>
                                        <p:cTn id="14" dur="1" fill="hold">
                                          <p:stCondLst>
                                            <p:cond delay="0"/>
                                          </p:stCondLst>
                                        </p:cTn>
                                        <p:tgtEl>
                                          <p:spTgt spid="42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iterate>
                                    <p:tmAbs val="0"/>
                                  </p:iterate>
                                  <p:childTnLst>
                                    <p:set>
                                      <p:cBhvr>
                                        <p:cTn id="20" fill="hold"/>
                                        <p:tgtEl>
                                          <p:spTgt spid="19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2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33"/>
                                        </p:tgtEl>
                                        <p:attrNameLst>
                                          <p:attrName>style.visibility</p:attrName>
                                        </p:attrNameLst>
                                      </p:cBhvr>
                                      <p:to>
                                        <p:strVal val="visible"/>
                                      </p:to>
                                    </p:set>
                                  </p:childTnLst>
                                </p:cTn>
                              </p:par>
                              <p:par>
                                <p:cTn id="25" presetID="1" presetClass="entr" presetSubtype="0" fill="hold" grpId="0" nodeType="withEffect">
                                  <p:stCondLst>
                                    <p:cond delay="1000"/>
                                  </p:stCondLst>
                                  <p:childTnLst>
                                    <p:set>
                                      <p:cBhvr>
                                        <p:cTn id="26" dur="1" fill="hold">
                                          <p:stCondLst>
                                            <p:cond delay="0"/>
                                          </p:stCondLst>
                                        </p:cTn>
                                        <p:tgtEl>
                                          <p:spTgt spid="425"/>
                                        </p:tgtEl>
                                        <p:attrNameLst>
                                          <p:attrName>style.visibility</p:attrName>
                                        </p:attrNameLst>
                                      </p:cBhvr>
                                      <p:to>
                                        <p:strVal val="visible"/>
                                      </p:to>
                                    </p:set>
                                  </p:childTnLst>
                                </p:cTn>
                              </p:par>
                              <p:par>
                                <p:cTn id="27" presetID="1" presetClass="entr" presetSubtype="0" fill="hold" grpId="0" nodeType="withEffect">
                                  <p:stCondLst>
                                    <p:cond delay="1000"/>
                                  </p:stCondLst>
                                  <p:childTnLst>
                                    <p:set>
                                      <p:cBhvr>
                                        <p:cTn id="28" dur="1" fill="hold">
                                          <p:stCondLst>
                                            <p:cond delay="0"/>
                                          </p:stCondLst>
                                        </p:cTn>
                                        <p:tgtEl>
                                          <p:spTgt spid="4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0" grpId="0" animBg="1" advAuto="0"/>
      <p:bldP spid="422" grpId="0" animBg="1"/>
      <p:bldP spid="425" grpId="0" animBg="1"/>
      <p:bldP spid="427" grpId="0" animBg="1"/>
      <p:bldP spid="428" grpId="0" animBg="1"/>
      <p:bldP spid="429" grpId="0" animBg="1" advAuto="0"/>
      <p:bldP spid="433" grpId="0" animBg="1"/>
      <p:bldP spid="434" grpId="0" animBg="1" advAuto="0"/>
    </p:bldLst>
  </p:timing>
</p:sld>
</file>

<file path=ppt/theme/theme1.xml><?xml version="1.0" encoding="utf-8"?>
<a:theme xmlns:a="http://schemas.openxmlformats.org/drawingml/2006/main" name="GEC_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CS109B_template" id="{F5F00624-00A9-874F-B784-A35A96185B41}" vid="{39D723E7-92C0-1845-A752-6B8EA907994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CS109B_template</Template>
  <TotalTime>19662</TotalTime>
  <Words>1898</Words>
  <Application>Microsoft Macintosh PowerPoint</Application>
  <PresentationFormat>Widescreen</PresentationFormat>
  <Paragraphs>378</Paragraphs>
  <Slides>66</Slides>
  <Notes>4</Notes>
  <HiddenSlides>2</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66</vt:i4>
      </vt:variant>
    </vt:vector>
  </HeadingPairs>
  <TitlesOfParts>
    <vt:vector size="75" baseType="lpstr">
      <vt:lpstr>Karla</vt:lpstr>
      <vt:lpstr>medium-content-sans-serif-font</vt:lpstr>
      <vt:lpstr>Arial</vt:lpstr>
      <vt:lpstr>Calibri</vt:lpstr>
      <vt:lpstr>Cambria Math</vt:lpstr>
      <vt:lpstr>Courier New</vt:lpstr>
      <vt:lpstr>Times New Roman</vt:lpstr>
      <vt:lpstr>GEC_template</vt:lpstr>
      <vt:lpstr>Equation</vt:lpstr>
      <vt:lpstr>Lecture 18: Autoencoders</vt:lpstr>
      <vt:lpstr>PowerPoint Presentation</vt:lpstr>
      <vt:lpstr>PowerPoint Presentation</vt:lpstr>
      <vt:lpstr>Outline </vt:lpstr>
      <vt:lpstr>Quick Review. Neural Networks as function approximation.</vt:lpstr>
      <vt:lpstr>Representational Learning</vt:lpstr>
      <vt:lpstr>Representational Learning</vt:lpstr>
      <vt:lpstr>Representational Learning</vt:lpstr>
      <vt:lpstr>Representational Learning</vt:lpstr>
      <vt:lpstr>Representational Learning</vt:lpstr>
      <vt:lpstr>Representational Learning (cont)</vt:lpstr>
      <vt:lpstr>Representational Learning (cont)</vt:lpstr>
      <vt:lpstr>Representational Learning: Supervised Learning</vt:lpstr>
      <vt:lpstr>Representational Learning: Self-supervised Learning</vt:lpstr>
      <vt:lpstr>Representational Learning: Self-supervised Learning</vt:lpstr>
      <vt:lpstr>Brief history of encoding/decoding</vt:lpstr>
      <vt:lpstr>Brief history of encoding/decoding (cont)</vt:lpstr>
      <vt:lpstr>What are autoencoders?</vt:lpstr>
      <vt:lpstr>Lossless and Lossy Encoding</vt:lpstr>
      <vt:lpstr>Lossless and Lossy Encoding (cont)</vt:lpstr>
      <vt:lpstr>Autoencoder</vt:lpstr>
      <vt:lpstr>MP3 and JPG Image Compression</vt:lpstr>
      <vt:lpstr>MP3 and JPG Image Compression(cont)</vt:lpstr>
      <vt:lpstr>The simplest autoencoder </vt:lpstr>
      <vt:lpstr>The simplest autoencoder </vt:lpstr>
      <vt:lpstr>Autoencoders in action</vt:lpstr>
      <vt:lpstr>Bottleneck</vt:lpstr>
      <vt:lpstr>Latent variables and latent layer</vt:lpstr>
      <vt:lpstr>Autoencoders in action (cont)</vt:lpstr>
      <vt:lpstr>Autoencoders in action (cont)</vt:lpstr>
      <vt:lpstr>Autoencoders in action (cont)</vt:lpstr>
      <vt:lpstr>Autoencoders in action (cont)</vt:lpstr>
      <vt:lpstr>A Better autoencoder</vt:lpstr>
      <vt:lpstr>PowerPoint Presentation</vt:lpstr>
      <vt:lpstr>Deeper</vt:lpstr>
      <vt:lpstr>Exploring autoencoders</vt:lpstr>
      <vt:lpstr>Exploring autoencoders (cont)</vt:lpstr>
      <vt:lpstr>Exploring autoencoders (cont)</vt:lpstr>
      <vt:lpstr>Exploring autoencoders (cont)</vt:lpstr>
      <vt:lpstr>Exploring autoencoders (cont)</vt:lpstr>
      <vt:lpstr>Parameter space of autoencoder</vt:lpstr>
      <vt:lpstr>Blending</vt:lpstr>
      <vt:lpstr>Blending (cont)</vt:lpstr>
      <vt:lpstr>Blending (cont)</vt:lpstr>
      <vt:lpstr>Content blending</vt:lpstr>
      <vt:lpstr>Parametric or representation blending </vt:lpstr>
      <vt:lpstr>Blending in compressed representation</vt:lpstr>
      <vt:lpstr>PowerPoint Presentation</vt:lpstr>
      <vt:lpstr>Blending Latent Variables</vt:lpstr>
      <vt:lpstr>Blending Latent Variables (cont)</vt:lpstr>
      <vt:lpstr>Applying to novel input</vt:lpstr>
      <vt:lpstr>Convolutional Autoencoders</vt:lpstr>
      <vt:lpstr>Denoising</vt:lpstr>
      <vt:lpstr>Denoising (cont)</vt:lpstr>
      <vt:lpstr>Sparse Autoencoder</vt:lpstr>
      <vt:lpstr>Sparse Autoencoder (cont)</vt:lpstr>
      <vt:lpstr>Undercomplete Autoencoders</vt:lpstr>
      <vt:lpstr>Overcomplete Autoencoders</vt:lpstr>
      <vt:lpstr>Regularized Autoencoders</vt:lpstr>
      <vt:lpstr>Regularized Autoencoders (cont)</vt:lpstr>
      <vt:lpstr>Sparse Autoencoders</vt:lpstr>
      <vt:lpstr>Denoising Autoencoders</vt:lpstr>
      <vt:lpstr>Denoising Autoencoders (cont)</vt:lpstr>
      <vt:lpstr>Denoising Autoencoders (cont)</vt:lpstr>
      <vt:lpstr>Contractive Autoencoders</vt:lpstr>
      <vt:lpstr>Problems with Autoencoders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Wong, Phoebe</cp:lastModifiedBy>
  <cp:revision>279</cp:revision>
  <cp:lastPrinted>2019-04-08T16:42:38Z</cp:lastPrinted>
  <dcterms:created xsi:type="dcterms:W3CDTF">2018-06-13T00:26:17Z</dcterms:created>
  <dcterms:modified xsi:type="dcterms:W3CDTF">2019-04-10T17:56:45Z</dcterms:modified>
</cp:coreProperties>
</file>